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3" r:id="rId3"/>
    <p:sldId id="274" r:id="rId4"/>
    <p:sldId id="264" r:id="rId5"/>
    <p:sldId id="282" r:id="rId6"/>
    <p:sldId id="284" r:id="rId7"/>
    <p:sldId id="265" r:id="rId8"/>
    <p:sldId id="277" r:id="rId9"/>
    <p:sldId id="269" r:id="rId10"/>
    <p:sldId id="280" r:id="rId11"/>
    <p:sldId id="262" r:id="rId12"/>
    <p:sldId id="263" r:id="rId13"/>
    <p:sldId id="276" r:id="rId14"/>
    <p:sldId id="270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a Pruitt" initials="LP [7]" lastIdx="1" clrIdx="6">
    <p:extLst/>
  </p:cmAuthor>
  <p:cmAuthor id="1" name="Lisa Pruitt" initials="LP" lastIdx="1" clrIdx="0">
    <p:extLst/>
  </p:cmAuthor>
  <p:cmAuthor id="8" name="Lisa Pruitt" initials="LP [8]" lastIdx="1" clrIdx="7">
    <p:extLst/>
  </p:cmAuthor>
  <p:cmAuthor id="2" name="Lisa Pruitt" initials="LP [2]" lastIdx="1" clrIdx="1">
    <p:extLst/>
  </p:cmAuthor>
  <p:cmAuthor id="9" name="Lisa Pruitt" initials="LP [9]" lastIdx="1" clrIdx="8">
    <p:extLst/>
  </p:cmAuthor>
  <p:cmAuthor id="3" name="Lisa Pruitt" initials="LP [3]" lastIdx="1" clrIdx="2">
    <p:extLst/>
  </p:cmAuthor>
  <p:cmAuthor id="10" name="Lisa Pruitt" initials="LP [10]" lastIdx="1" clrIdx="9">
    <p:extLst/>
  </p:cmAuthor>
  <p:cmAuthor id="4" name="Lisa Pruitt" initials="LP [4]" lastIdx="1" clrIdx="3">
    <p:extLst/>
  </p:cmAuthor>
  <p:cmAuthor id="5" name="Lisa Pruitt" initials="LP [5]" lastIdx="1" clrIdx="4">
    <p:extLst/>
  </p:cmAuthor>
  <p:cmAuthor id="6" name="Lisa Pruitt" initials="LP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08C45-CE9F-4184-8E84-5283A2636234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4559-957A-4EC5-B64D-F6659FD81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3F0FF95-2146-4571-88D5-ED78CAD198A4}" type="datetime1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523-304F-4C18-A5C8-35C2C8270A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4732" y="0"/>
            <a:ext cx="173736" cy="6629400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72550" y="0"/>
            <a:ext cx="171450" cy="6629400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DB515"/>
          </a:solidFill>
          <a:ln>
            <a:solidFill>
              <a:srgbClr val="FDB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515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6934200" cy="83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4423"/>
            <a:ext cx="922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Medical Polymer Group   </a:t>
            </a:r>
            <a:r>
              <a:rPr lang="en-US" sz="1600" dirty="0"/>
              <a:t>|   Department of Mechanical Engineering   |  University of California, Berkeley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2162" y="447956"/>
            <a:ext cx="980628" cy="923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7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6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C426-ABFF-4BD1-8DF5-2247B2C1B70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D32C-C9A4-4746-959D-C7F4DB75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5.png"/><Relationship Id="rId4" Type="http://schemas.openxmlformats.org/officeDocument/2006/relationships/image" Target="../media/image24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622" y="734085"/>
            <a:ext cx="88683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Characterization Methods for Structure-Property Relationships in Clinical Formulations of UHMWPE</a:t>
            </a:r>
            <a:endParaRPr lang="en-US" sz="4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5621" y="2653988"/>
            <a:ext cx="84064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Louis Gregory Malito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r>
              <a:rPr lang="en-US" sz="2000" baseline="30000" dirty="0" smtClean="0"/>
              <a:t>1</a:t>
            </a:r>
            <a:r>
              <a:rPr lang="en-US" sz="2000" dirty="0" smtClean="0"/>
              <a:t>University of California, Berkeley</a:t>
            </a:r>
          </a:p>
          <a:p>
            <a:endParaRPr lang="en-US" sz="1200" dirty="0"/>
          </a:p>
          <a:p>
            <a:r>
              <a:rPr lang="en-US" sz="2000" dirty="0" smtClean="0"/>
              <a:t>Adam Kozak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Stephen Spiegelberg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PhD, Anuj Bellare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PhD, Lisa Pruitt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PhD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Cambridge Polymer Group, </a:t>
            </a:r>
            <a:r>
              <a:rPr lang="en-US" baseline="30000" dirty="0" smtClean="0"/>
              <a:t>3</a:t>
            </a:r>
            <a:r>
              <a:rPr lang="en-US" dirty="0" smtClean="0"/>
              <a:t>Brigham </a:t>
            </a:r>
            <a:r>
              <a:rPr lang="en-US" dirty="0"/>
              <a:t>and Women’s Hospital, Harvard Medical School</a:t>
            </a:r>
            <a:endParaRPr lang="en-US" dirty="0" smtClean="0"/>
          </a:p>
          <a:p>
            <a:endParaRPr lang="en-US" sz="2000" dirty="0"/>
          </a:p>
          <a:p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5089" y="4644546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International UHMWPE Meeting</a:t>
            </a:r>
          </a:p>
          <a:p>
            <a:r>
              <a:rPr lang="en-US" sz="2400" dirty="0" smtClean="0"/>
              <a:t>Torino, Italy </a:t>
            </a:r>
          </a:p>
          <a:p>
            <a:r>
              <a:rPr lang="en-US" sz="2400" dirty="0" smtClean="0"/>
              <a:t>Oct.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2017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20771" r="23890" b="1909"/>
          <a:stretch/>
        </p:blipFill>
        <p:spPr>
          <a:xfrm>
            <a:off x="3632798" y="4368848"/>
            <a:ext cx="2516957" cy="212105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1" y="4190291"/>
            <a:ext cx="3171810" cy="23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3" y="437350"/>
            <a:ext cx="3977301" cy="61447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80607" y="1028700"/>
            <a:ext cx="0" cy="5510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4878" y="1039534"/>
            <a:ext cx="0" cy="5510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57895" y="1028698"/>
            <a:ext cx="0" cy="5510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5683" y="1187570"/>
            <a:ext cx="560717" cy="2846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27184" y="3046562"/>
            <a:ext cx="560717" cy="2846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27184" y="5239110"/>
            <a:ext cx="560717" cy="2846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0775" y="1187570"/>
            <a:ext cx="905323" cy="26023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91399" y="3083225"/>
            <a:ext cx="905323" cy="26023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91399" y="5362756"/>
            <a:ext cx="905323" cy="26023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43669" y="1317685"/>
            <a:ext cx="434874" cy="25737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41062" y="3070285"/>
            <a:ext cx="434874" cy="25737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48930" y="5385041"/>
            <a:ext cx="434874" cy="25737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95128" y="1214870"/>
            <a:ext cx="335330" cy="2573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96211" y="3152964"/>
            <a:ext cx="335330" cy="2573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0009" y="5234070"/>
            <a:ext cx="335330" cy="25737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63809" y="3410336"/>
            <a:ext cx="4001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True Ultimate Tensile Stress decreases with cross-linking dosage in each material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True Ultimate Tensile Strain </a:t>
            </a:r>
            <a:r>
              <a:rPr lang="en-US" dirty="0"/>
              <a:t>decreases with cross-linking dosage in each material group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Energetic Toughness (</a:t>
            </a:r>
            <a:r>
              <a:rPr lang="en-US" i="1" dirty="0" smtClean="0"/>
              <a:t>ET</a:t>
            </a:r>
            <a:r>
              <a:rPr lang="en-US" dirty="0" smtClean="0"/>
              <a:t>) </a:t>
            </a:r>
            <a:r>
              <a:rPr lang="en-US" dirty="0"/>
              <a:t>decreases with cross-linking dosage in each material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73" y="437350"/>
            <a:ext cx="4334926" cy="2715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01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Results: Fracture Toughness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2339" r="6917"/>
          <a:stretch/>
        </p:blipFill>
        <p:spPr>
          <a:xfrm>
            <a:off x="183195" y="1368087"/>
            <a:ext cx="4408123" cy="3611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2339" r="7879"/>
          <a:stretch/>
        </p:blipFill>
        <p:spPr>
          <a:xfrm>
            <a:off x="4591318" y="1378301"/>
            <a:ext cx="4357063" cy="361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4197" y="5005857"/>
                <a:ext cx="4572000" cy="12445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E = 865.4 MPa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14.1 MPa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EUTS = 49.4 MPa 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7" y="5005857"/>
                <a:ext cx="4572000" cy="1244508"/>
              </a:xfrm>
              <a:prstGeom prst="rect">
                <a:avLst/>
              </a:prstGeom>
              <a:blipFill rotWithShape="0">
                <a:blip r:embed="rId4"/>
                <a:stretch>
                  <a:fillRect l="-1067" t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58092" y="4974504"/>
                <a:ext cx="4572000" cy="13408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/>
                <a:r>
                  <a:rPr lang="en-US" dirty="0" smtClean="0"/>
                  <a:t>E = 865.4 MPa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14.1 MPa</a:t>
                </a:r>
              </a:p>
              <a:p>
                <a:pPr algn="r"/>
                <a:r>
                  <a:rPr lang="en-US" dirty="0" smtClean="0"/>
                  <a:t>TUTS = 158.8 MPa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14.1+158.8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86.5 MPa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092" y="4974504"/>
                <a:ext cx="4572000" cy="1340880"/>
              </a:xfrm>
              <a:prstGeom prst="rect">
                <a:avLst/>
              </a:prstGeom>
              <a:blipFill rotWithShape="0">
                <a:blip r:embed="rId5"/>
                <a:stretch>
                  <a:fillRect t="-2273" r="-2267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620748" y="5879126"/>
            <a:ext cx="390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Rimnac</a:t>
            </a:r>
            <a:r>
              <a:rPr lang="en-US" sz="1600" dirty="0" smtClean="0"/>
              <a:t> et al., 1988 PES)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600329" y="6134047"/>
            <a:ext cx="390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Pascaud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smtClean="0"/>
              <a:t>1997 PES)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9722" y="6291218"/>
            <a:ext cx="390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(ASTM E1820)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99558" y="5200890"/>
                <a:ext cx="2000997" cy="1095556"/>
              </a:xfrm>
              <a:prstGeom prst="rect">
                <a:avLst/>
              </a:prstGeom>
              <a:ln w="5080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≥17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𝑓𝑙𝑜𝑤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58" y="5200890"/>
                <a:ext cx="2000997" cy="10955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08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40098" y="3580315"/>
                <a:ext cx="1496820" cy="40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98" y="3580315"/>
                <a:ext cx="1496820" cy="401135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21317" y="3765430"/>
                <a:ext cx="1496820" cy="40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17" y="3765430"/>
                <a:ext cx="1496820" cy="401135"/>
              </a:xfrm>
              <a:prstGeom prst="rect">
                <a:avLst/>
              </a:prstGeom>
              <a:blipFill rotWithShape="0">
                <a:blip r:embed="rId8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62671" y="3765430"/>
                <a:ext cx="45364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71" y="3765430"/>
                <a:ext cx="453649" cy="423770"/>
              </a:xfrm>
              <a:prstGeom prst="rect">
                <a:avLst/>
              </a:prstGeom>
              <a:blipFill rotWithShape="0">
                <a:blip r:embed="rId9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35817" y="3950545"/>
                <a:ext cx="45364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817" y="3950545"/>
                <a:ext cx="453649" cy="423770"/>
              </a:xfrm>
              <a:prstGeom prst="rect">
                <a:avLst/>
              </a:prstGeom>
              <a:blipFill rotWithShape="0"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3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Results: Fracture Toughness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1541" y="5536081"/>
            <a:ext cx="7145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Tearing Modulus (</a:t>
            </a:r>
            <a:r>
              <a:rPr lang="en-US" sz="1600" i="1" dirty="0" smtClean="0"/>
              <a:t>T</a:t>
            </a:r>
            <a:r>
              <a:rPr lang="en-US" sz="1600" dirty="0" smtClean="0"/>
              <a:t>) </a:t>
            </a:r>
            <a:r>
              <a:rPr lang="en-US" sz="1600" dirty="0"/>
              <a:t>(Flow=Metal)</a:t>
            </a:r>
            <a:r>
              <a:rPr lang="en-US" sz="1600" dirty="0" smtClean="0"/>
              <a:t>, no real change between blends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</a:t>
            </a:r>
            <a:r>
              <a:rPr lang="en-US" sz="1600" baseline="-25000" dirty="0" smtClean="0"/>
              <a:t>JIC</a:t>
            </a:r>
            <a:r>
              <a:rPr lang="en-US" sz="1600" dirty="0" smtClean="0"/>
              <a:t> </a:t>
            </a:r>
            <a:r>
              <a:rPr lang="en-US" sz="1600" dirty="0"/>
              <a:t>(Flow=Metal) ranges between 4.4 to 5.7 </a:t>
            </a:r>
            <a:r>
              <a:rPr lang="en-US" sz="1600" dirty="0" err="1"/>
              <a:t>MPa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√</a:t>
            </a:r>
            <a:r>
              <a:rPr lang="en-US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Varadarajan</a:t>
            </a:r>
            <a:r>
              <a:rPr lang="en-US" sz="1600" dirty="0" smtClean="0"/>
              <a:t> and </a:t>
            </a:r>
            <a:r>
              <a:rPr lang="en-US" sz="1600" dirty="0" err="1" smtClean="0"/>
              <a:t>Rimnac</a:t>
            </a:r>
            <a:r>
              <a:rPr lang="en-US" sz="1600" dirty="0" smtClean="0"/>
              <a:t> found differences of -45% to -30% between </a:t>
            </a:r>
            <a:r>
              <a:rPr lang="en-US" sz="1600" dirty="0" err="1"/>
              <a:t>J</a:t>
            </a:r>
            <a:r>
              <a:rPr lang="en-US" sz="1600" baseline="-25000" dirty="0" err="1"/>
              <a:t>minQ</a:t>
            </a:r>
            <a:r>
              <a:rPr lang="en-US" sz="1600" dirty="0" smtClean="0"/>
              <a:t> from CTOD versus J</a:t>
            </a:r>
            <a:r>
              <a:rPr lang="en-US" sz="1600" baseline="-25000" dirty="0" smtClean="0"/>
              <a:t>Q</a:t>
            </a:r>
            <a:r>
              <a:rPr lang="en-US" sz="1600" dirty="0"/>
              <a:t> </a:t>
            </a:r>
            <a:r>
              <a:rPr lang="en-US" sz="1600" dirty="0" smtClean="0"/>
              <a:t>from blunting line for cross-linked UHMWPE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43831" y="6329061"/>
            <a:ext cx="390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Varadarajan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Rimnac</a:t>
            </a:r>
            <a:r>
              <a:rPr lang="en-US" sz="1400" dirty="0" smtClean="0"/>
              <a:t> 2008 Polymer)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92684" y="447066"/>
                <a:ext cx="2424022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𝐽𝐼𝐶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𝐼𝐶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84" y="447066"/>
                <a:ext cx="2424022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29" y="1380566"/>
            <a:ext cx="8181541" cy="40968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18975" y="1380565"/>
            <a:ext cx="1026544" cy="40968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36830" y="1380566"/>
            <a:ext cx="1026544" cy="40968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09073" y="2967333"/>
            <a:ext cx="40612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It’s all about the METHOD!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Results: Microstructure &amp; Correlations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1" y="1247668"/>
            <a:ext cx="5849498" cy="3237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319120"/>
                  </p:ext>
                </p:extLst>
              </p:nvPr>
            </p:nvGraphicFramePr>
            <p:xfrm>
              <a:off x="6417623" y="4125333"/>
              <a:ext cx="2481589" cy="201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89551"/>
                    <a:gridCol w="992038"/>
                  </a:tblGrid>
                  <a:tr h="2692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&amp; TUT Stress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&amp; TUT Strain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&amp;</m:t>
                              </m:r>
                            </m:oMath>
                          </a14:m>
                          <a:r>
                            <a:rPr lang="en-US" sz="1600" dirty="0" smtClean="0"/>
                            <a:t> ET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0.78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A </a:t>
                          </a:r>
                          <a:r>
                            <a:rPr lang="en-US" sz="1600" i="0" dirty="0" smtClean="0"/>
                            <a:t>&amp;</a:t>
                          </a:r>
                          <a:r>
                            <a:rPr lang="en-US" sz="1600" i="0" baseline="0" dirty="0" smtClean="0"/>
                            <a:t> </a:t>
                          </a:r>
                          <a:r>
                            <a:rPr lang="en-US" sz="1600" dirty="0" smtClean="0"/>
                            <a:t>TUT Strain</a:t>
                          </a:r>
                          <a:endParaRPr lang="en-US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0.601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L</a:t>
                          </a:r>
                          <a:r>
                            <a:rPr lang="en-US" sz="1600" dirty="0" smtClean="0"/>
                            <a:t> &amp;</a:t>
                          </a:r>
                          <a:r>
                            <a:rPr lang="en-US" sz="1600" baseline="0" dirty="0" smtClean="0"/>
                            <a:t> EUT Stress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D</a:t>
                          </a:r>
                          <a:r>
                            <a:rPr lang="en-US" sz="1600" dirty="0" smtClean="0"/>
                            <a:t> &amp; EUT</a:t>
                          </a:r>
                          <a:r>
                            <a:rPr lang="en-US" sz="1600" baseline="0" dirty="0" smtClean="0"/>
                            <a:t> Stress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0.64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319120"/>
                  </p:ext>
                </p:extLst>
              </p:nvPr>
            </p:nvGraphicFramePr>
            <p:xfrm>
              <a:off x="6417623" y="4125333"/>
              <a:ext cx="2481589" cy="201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89551"/>
                    <a:gridCol w="99203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8" t="-5455" r="-67347" b="-5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8" t="-105455" r="-67347" b="-4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8" t="-201786" r="-67347" b="-3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0.78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A </a:t>
                          </a:r>
                          <a:r>
                            <a:rPr lang="en-US" sz="1600" i="0" dirty="0" smtClean="0"/>
                            <a:t>&amp;</a:t>
                          </a:r>
                          <a:r>
                            <a:rPr lang="en-US" sz="1600" i="0" baseline="0" dirty="0" smtClean="0"/>
                            <a:t> </a:t>
                          </a:r>
                          <a:r>
                            <a:rPr lang="en-US" sz="1600" dirty="0" smtClean="0"/>
                            <a:t>TUT Strain</a:t>
                          </a:r>
                          <a:endParaRPr lang="en-US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0.601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L</a:t>
                          </a:r>
                          <a:r>
                            <a:rPr lang="en-US" sz="1600" dirty="0" smtClean="0"/>
                            <a:t> &amp;</a:t>
                          </a:r>
                          <a:r>
                            <a:rPr lang="en-US" sz="1600" baseline="0" dirty="0" smtClean="0"/>
                            <a:t> EUT Stress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1" dirty="0" smtClean="0"/>
                            <a:t>D</a:t>
                          </a:r>
                          <a:r>
                            <a:rPr lang="en-US" sz="1600" dirty="0" smtClean="0"/>
                            <a:t> &amp; EUT</a:t>
                          </a:r>
                          <a:r>
                            <a:rPr lang="en-US" sz="1600" baseline="0" dirty="0" smtClean="0"/>
                            <a:t> Stress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0.64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6837135" y="3370054"/>
            <a:ext cx="219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Spearman Rank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0030" y="1361945"/>
                <a:ext cx="29184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from 45.6 </a:t>
                </a:r>
                <a:r>
                  <a:rPr lang="en-US" dirty="0"/>
                  <a:t>– 52.9</a:t>
                </a:r>
                <a:r>
                  <a:rPr lang="en-US" dirty="0" smtClean="0"/>
                  <a:t>%     across material formulations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D </a:t>
                </a:r>
                <a:r>
                  <a:rPr lang="en-US" dirty="0" smtClean="0"/>
                  <a:t>from 21.3 – 25.9nm    across material formulations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030" y="1361945"/>
                <a:ext cx="2918420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253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709148" y="6293092"/>
            <a:ext cx="2319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(Atwood et al., 2011 JMBBM)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3981047"/>
                  </p:ext>
                </p:extLst>
              </p:nvPr>
            </p:nvGraphicFramePr>
            <p:xfrm>
              <a:off x="457200" y="5131173"/>
              <a:ext cx="3048030" cy="1455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5992"/>
                    <a:gridCol w="992038"/>
                  </a:tblGrid>
                  <a:tr h="5413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600" dirty="0" smtClean="0"/>
                            <a:t> &amp; K</a:t>
                          </a:r>
                          <a:r>
                            <a:rPr lang="en-US" sz="1600" baseline="-25000" dirty="0" smtClean="0"/>
                            <a:t>JIC</a:t>
                          </a:r>
                          <a:r>
                            <a:rPr lang="en-US" sz="1600" baseline="0" dirty="0" smtClean="0"/>
                            <a:t> (Flow=Metal)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0.912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31343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&amp; </a:t>
                          </a:r>
                          <a:r>
                            <a:rPr lang="en-US" sz="1600" dirty="0" err="1" smtClean="0"/>
                            <a:t>dJ</a:t>
                          </a:r>
                          <a:r>
                            <a:rPr lang="en-US" sz="1600" dirty="0" smtClean="0"/>
                            <a:t>/d</a:t>
                          </a:r>
                          <a:r>
                            <a:rPr lang="el-GR" sz="16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Δ</a:t>
                          </a:r>
                          <a:r>
                            <a:rPr lang="en-US" sz="1600" dirty="0" smtClean="0"/>
                            <a:t>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0.946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5591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EY Stress</a:t>
                          </a:r>
                          <a:r>
                            <a:rPr lang="en-US" sz="1600" baseline="0" dirty="0" smtClean="0"/>
                            <a:t> &amp; </a:t>
                          </a:r>
                          <a:r>
                            <a:rPr lang="en-US" sz="1600" dirty="0" smtClean="0"/>
                            <a:t>K</a:t>
                          </a:r>
                          <a:r>
                            <a:rPr lang="en-US" sz="1600" baseline="-25000" dirty="0" smtClean="0"/>
                            <a:t>JIC</a:t>
                          </a:r>
                          <a:r>
                            <a:rPr lang="en-US" sz="1600" baseline="0" dirty="0" smtClean="0"/>
                            <a:t> (Flow=Metal)</a:t>
                          </a:r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0.943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3981047"/>
                  </p:ext>
                </p:extLst>
              </p:nvPr>
            </p:nvGraphicFramePr>
            <p:xfrm>
              <a:off x="457200" y="5131173"/>
              <a:ext cx="3048030" cy="1455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5992"/>
                    <a:gridCol w="992038"/>
                  </a:tblGrid>
                  <a:tr h="5413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592" t="-1124" r="-48817" b="-184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0.912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92" t="-160714" r="-48817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0.946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EY Stress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baseline="0" dirty="0" smtClean="0"/>
                            <a:t>&amp; </a:t>
                          </a:r>
                          <a:r>
                            <a:rPr lang="en-US" sz="1600" dirty="0" smtClean="0"/>
                            <a:t>K</a:t>
                          </a:r>
                          <a:r>
                            <a:rPr lang="en-US" sz="1600" baseline="-25000" dirty="0" smtClean="0"/>
                            <a:t>JIC</a:t>
                          </a:r>
                          <a:r>
                            <a:rPr lang="en-US" sz="1600" baseline="0" dirty="0" smtClean="0"/>
                            <a:t> (Flow=Metal)</a:t>
                          </a:r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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0.943</a:t>
                          </a:r>
                          <a:endParaRPr lang="en-US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ight Brace 9"/>
          <p:cNvSpPr/>
          <p:nvPr/>
        </p:nvSpPr>
        <p:spPr>
          <a:xfrm>
            <a:off x="3582959" y="5167223"/>
            <a:ext cx="664234" cy="850271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57906" y="5105294"/>
            <a:ext cx="1905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Pearson Correlation Coefficient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7906" y="6002745"/>
            <a:ext cx="1895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Spearman Rank Correlation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3582959" y="6017494"/>
            <a:ext cx="664234" cy="569461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0082" y="4593999"/>
            <a:ext cx="448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 ≤ 0.05 (all correlations using median values)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17565" y="1242941"/>
                <a:ext cx="7886700" cy="5494289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Mechanical testing of UHMWPE needs to be standardized as method can elucidate or hide material properties.</a:t>
                </a:r>
              </a:p>
              <a:p>
                <a:r>
                  <a:rPr lang="en-US" sz="2200" dirty="0" smtClean="0"/>
                  <a:t>Linear regression from 0.0005 to 0.009 true axial strain, from true stress-strain data offers the best method of analyzing elastic modulus.</a:t>
                </a:r>
              </a:p>
              <a:p>
                <a:r>
                  <a:rPr lang="en-US" sz="2200" dirty="0" smtClean="0"/>
                  <a:t>Multi-specimen J-R data passes validity criteria.</a:t>
                </a:r>
              </a:p>
              <a:p>
                <a:r>
                  <a:rPr lang="en-US" sz="2200" dirty="0" smtClean="0"/>
                  <a:t>Using EUTS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sz="2200" dirty="0" smtClean="0"/>
                  <a:t> can over exaggerate </a:t>
                </a:r>
                <a:r>
                  <a:rPr lang="en-US" sz="2200" dirty="0"/>
                  <a:t>J</a:t>
                </a:r>
                <a:r>
                  <a:rPr lang="en-US" sz="2200" baseline="-25000" dirty="0"/>
                  <a:t>IC </a:t>
                </a:r>
                <a:r>
                  <a:rPr lang="en-US" sz="2200" dirty="0" smtClean="0"/>
                  <a:t>and K</a:t>
                </a:r>
                <a:r>
                  <a:rPr lang="en-US" sz="2200" baseline="-25000" dirty="0" smtClean="0"/>
                  <a:t>JIC </a:t>
                </a:r>
                <a:r>
                  <a:rPr lang="en-US" sz="2200" dirty="0" smtClean="0"/>
                  <a:t>, more conservative to use True Ultimate Tensile (TUT) Stress with ASTM E1820 flow stress. Using true data with E1820 approach comparable to previous findings with CTOD.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 smtClean="0"/>
                  <a:t> correlate with TUT Stress, TUT strain, ET, </a:t>
                </a:r>
                <a:r>
                  <a:rPr lang="en-US" sz="2200" dirty="0"/>
                  <a:t>and </a:t>
                </a:r>
                <a:r>
                  <a:rPr lang="en-US" sz="2200" dirty="0" err="1"/>
                  <a:t>dJ</a:t>
                </a:r>
                <a:r>
                  <a:rPr lang="en-US" sz="2200" dirty="0"/>
                  <a:t>/d</a:t>
                </a:r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200" dirty="0" smtClean="0"/>
                  <a:t>a.</a:t>
                </a:r>
              </a:p>
              <a:p>
                <a:r>
                  <a:rPr lang="en-US" sz="2200" i="1" dirty="0" smtClean="0"/>
                  <a:t>D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and EY Stress was found to correlate to </a:t>
                </a:r>
                <a:r>
                  <a:rPr lang="en-US" sz="2200" dirty="0"/>
                  <a:t>K</a:t>
                </a:r>
                <a:r>
                  <a:rPr lang="en-US" sz="2200" baseline="-25000" dirty="0"/>
                  <a:t>JIC</a:t>
                </a:r>
                <a:r>
                  <a:rPr lang="en-US" sz="2200" dirty="0"/>
                  <a:t> (Flow=Metal</a:t>
                </a:r>
                <a:r>
                  <a:rPr lang="en-US" sz="2200" dirty="0" smtClean="0"/>
                  <a:t>) implying that altering the crystalline phase of UHMWPE can increase fracture toughness.</a:t>
                </a:r>
                <a:endParaRPr lang="en-US" sz="2200" i="1" dirty="0" smtClean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65" y="1242941"/>
                <a:ext cx="7886700" cy="5494289"/>
              </a:xfrm>
              <a:blipFill rotWithShape="0">
                <a:blip r:embed="rId2"/>
                <a:stretch>
                  <a:fillRect l="-850" t="-144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Conclusions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98695" y="6329061"/>
            <a:ext cx="390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Varadarajan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Rimnac</a:t>
            </a:r>
            <a:r>
              <a:rPr lang="en-US" sz="1400" dirty="0" smtClean="0"/>
              <a:t> 2008 Polymer)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41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would like to thank </a:t>
            </a:r>
            <a:r>
              <a:rPr lang="en-US" dirty="0" err="1"/>
              <a:t>Orthoplastics</a:t>
            </a:r>
            <a:r>
              <a:rPr lang="en-US" dirty="0"/>
              <a:t>, Quadrant and </a:t>
            </a:r>
            <a:r>
              <a:rPr lang="en-US" dirty="0" err="1"/>
              <a:t>DePuy</a:t>
            </a:r>
            <a:r>
              <a:rPr lang="en-US" dirty="0"/>
              <a:t> for supplying </a:t>
            </a:r>
            <a:r>
              <a:rPr lang="en-US" dirty="0" smtClean="0"/>
              <a:t>materials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Funding for this research was provided by the Lawrence Talbot Professorship endowment, and the Ian Finnie graduate mechanical behavior of engineering materials fellowship.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Acknowledgements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36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Motivation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533" y="1391192"/>
            <a:ext cx="5009472" cy="3433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900,000 TJR annually in U.S. and majority utilize UHMWPE.</a:t>
            </a:r>
          </a:p>
          <a:p>
            <a:r>
              <a:rPr lang="en-US" sz="2400" dirty="0" smtClean="0"/>
              <a:t>Simple mechanical characterization methods are needed for material comparisons and retrieval analysis.</a:t>
            </a:r>
          </a:p>
          <a:p>
            <a:r>
              <a:rPr lang="en-US" sz="2400" dirty="0"/>
              <a:t>Numerous clinical formulations of UHMWPE in varying crosslink dose, thermal treatment and antioxidant </a:t>
            </a:r>
            <a:r>
              <a:rPr lang="en-US" sz="2400" dirty="0" smtClean="0"/>
              <a:t>chemistry.</a:t>
            </a:r>
            <a:endParaRPr lang="en-US" sz="2400" dirty="0"/>
          </a:p>
          <a:p>
            <a:pPr>
              <a:buFontTx/>
              <a:buChar char="-"/>
            </a:pPr>
            <a:endParaRPr lang="en-US" sz="2400" b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404180" y="1050867"/>
            <a:ext cx="3739819" cy="5517050"/>
            <a:chOff x="2780321" y="1402893"/>
            <a:chExt cx="5529837" cy="6341050"/>
          </a:xfrm>
        </p:grpSpPr>
        <p:pic>
          <p:nvPicPr>
            <p:cNvPr id="6" name="Picture 5" descr="http://www.springerimages.com/img/Images/BMC/MEDIUM_1471-2474-11-167-1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2" r="4926" b="2191"/>
            <a:stretch/>
          </p:blipFill>
          <p:spPr bwMode="auto">
            <a:xfrm>
              <a:off x="3410068" y="4720362"/>
              <a:ext cx="1872197" cy="2072398"/>
            </a:xfrm>
            <a:prstGeom prst="round2DiagRect">
              <a:avLst>
                <a:gd name="adj1" fmla="val 16667"/>
                <a:gd name="adj2" fmla="val 24818"/>
              </a:avLst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" name="Picture 6" descr="http://thewomensjournal.com/wp-content/uploads/2009/03/figure_2_manifold_dec07.jpg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006" l="2222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231"/>
            <a:stretch/>
          </p:blipFill>
          <p:spPr bwMode="auto">
            <a:xfrm>
              <a:off x="5340901" y="1402893"/>
              <a:ext cx="1756283" cy="3518653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orthopodsurgeon.com/pics/AML/image001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" r="24586" b="5621"/>
            <a:stretch/>
          </p:blipFill>
          <p:spPr bwMode="auto">
            <a:xfrm>
              <a:off x="4075412" y="2761554"/>
              <a:ext cx="1950281" cy="3282958"/>
            </a:xfrm>
            <a:prstGeom prst="snip1Rect">
              <a:avLst>
                <a:gd name="adj" fmla="val 47163"/>
              </a:avLst>
            </a:prstGeom>
            <a:noFill/>
            <a:ln>
              <a:noFill/>
            </a:ln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939463" y="6547841"/>
              <a:ext cx="2476335" cy="4915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US" dirty="0" smtClean="0"/>
                <a:t>Total Knee Replacement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950842" y="1653574"/>
              <a:ext cx="2360743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US" sz="2000" dirty="0" smtClean="0"/>
                <a:t>Total Shoulder Replacement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530780" y="7350553"/>
              <a:ext cx="4779378" cy="3933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 algn="r">
                <a:spcBef>
                  <a:spcPct val="20000"/>
                </a:spcBef>
                <a:defRPr/>
              </a:pPr>
              <a:r>
                <a:rPr lang="en-US" sz="1400" i="1" dirty="0" err="1"/>
                <a:t>healthbase.com</a:t>
              </a:r>
              <a:r>
                <a:rPr lang="en-US" sz="1400" i="1" dirty="0" smtClean="0"/>
                <a:t>,, springerimages.com</a:t>
              </a:r>
              <a:endParaRPr lang="en-US" sz="1400" i="1" dirty="0" smtClean="0">
                <a:solidFill>
                  <a:srgbClr val="FF0000"/>
                </a:solidFill>
              </a:endParaRP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1400" i="1" dirty="0" smtClean="0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2780321" y="3819805"/>
              <a:ext cx="2590181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US" sz="2000" dirty="0" smtClean="0"/>
                <a:t>Total Hip Replacement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96" y="4595943"/>
            <a:ext cx="5342439" cy="19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Motivation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13456"/>
            <a:ext cx="75037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Elastic properties of UHMWPE?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post yield properties of UHMWPE?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fracture toughness properties of UHMWPE?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57790" y="1720823"/>
            <a:ext cx="3459193" cy="46166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E = 117 to 2020 MPa?</a:t>
            </a:r>
            <a:r>
              <a:rPr lang="en-US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76851" y="4223303"/>
                <a:ext cx="2424022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𝐽𝐼𝐶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𝐼𝐶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51" y="4223303"/>
                <a:ext cx="2424022" cy="9106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73411" y="2967847"/>
            <a:ext cx="5227949" cy="46166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Ultimate Tensile Stress = 33 to 200 MPa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87724" y="4267236"/>
                <a:ext cx="3459193" cy="491288"/>
              </a:xfrm>
              <a:prstGeom prst="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+ UTS)/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2</a:t>
                </a:r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724" y="4267236"/>
                <a:ext cx="3459193" cy="491288"/>
              </a:xfrm>
              <a:prstGeom prst="rect">
                <a:avLst/>
              </a:prstGeom>
              <a:blipFill rotWithShape="0">
                <a:blip r:embed="rId3"/>
                <a:stretch>
                  <a:fillRect t="-5556" b="-12222"/>
                </a:stretch>
              </a:blipFill>
              <a:ln w="539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59236" y="5259455"/>
            <a:ext cx="310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(</a:t>
            </a:r>
            <a:r>
              <a:rPr lang="en-US" sz="1200" dirty="0"/>
              <a:t>Kurtz et al. Biomaterials 1998)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Gomoll</a:t>
            </a:r>
            <a:r>
              <a:rPr lang="en-US" sz="1200" dirty="0"/>
              <a:t> et al. JORS 2002</a:t>
            </a:r>
            <a:r>
              <a:rPr lang="en-US" sz="1200" dirty="0" smtClean="0"/>
              <a:t>)</a:t>
            </a:r>
          </a:p>
          <a:p>
            <a:pPr algn="ctr"/>
            <a:r>
              <a:rPr lang="en-US" sz="1200" dirty="0" smtClean="0"/>
              <a:t>(Bergstrom et al., 2003 Biomaterials)</a:t>
            </a:r>
            <a:endParaRPr lang="en-US" sz="1200" dirty="0"/>
          </a:p>
          <a:p>
            <a:pPr algn="ctr"/>
            <a:r>
              <a:rPr lang="en-US" sz="1200" dirty="0"/>
              <a:t>(Oral et al., 2006 Biomaterials)</a:t>
            </a:r>
          </a:p>
          <a:p>
            <a:pPr algn="ctr"/>
            <a:r>
              <a:rPr lang="en-US" sz="1200" dirty="0"/>
              <a:t>(Atwood et al., 2011 JMBBM</a:t>
            </a:r>
            <a:r>
              <a:rPr lang="en-US" sz="1200" dirty="0" smtClean="0"/>
              <a:t>)</a:t>
            </a:r>
            <a:endParaRPr lang="en-US" sz="1200" dirty="0" smtClean="0"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cs typeface="Times New Roman" panose="02020603050405020304" pitchFamily="18" charset="0"/>
              </a:rPr>
              <a:t>Bellare</a:t>
            </a:r>
            <a:r>
              <a:rPr lang="en-US" sz="1200" dirty="0">
                <a:cs typeface="Times New Roman" panose="02020603050405020304" pitchFamily="18" charset="0"/>
              </a:rPr>
              <a:t> et al. JMBBM 2016</a:t>
            </a:r>
            <a:r>
              <a:rPr lang="en-US" sz="1200" dirty="0" smtClean="0"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200" dirty="0">
                <a:cs typeface="Times New Roman" panose="02020603050405020304" pitchFamily="18" charset="0"/>
              </a:rPr>
              <a:t>(Ansari et al. JMBBM 2016)</a:t>
            </a:r>
          </a:p>
          <a:p>
            <a:pPr algn="ctr"/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100" y="3422566"/>
            <a:ext cx="25800" cy="12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" r="61890" b="34291"/>
          <a:stretch/>
        </p:blipFill>
        <p:spPr>
          <a:xfrm>
            <a:off x="457200" y="4321640"/>
            <a:ext cx="2300590" cy="217695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672861" y="4416725"/>
            <a:ext cx="750497" cy="1785601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30124" y="4949559"/>
                <a:ext cx="3381760" cy="1349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b="0" i="1" dirty="0" smtClean="0"/>
                  <a:t> </a:t>
                </a:r>
                <a:r>
                  <a:rPr lang="en-US" sz="2000" dirty="0" smtClean="0"/>
                  <a:t>(J-R power law fit)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(Blunting line)</a:t>
                </a:r>
              </a:p>
              <a:p>
                <a:r>
                  <a:rPr lang="en-US" sz="2000" dirty="0" smtClean="0">
                    <a:ea typeface="Cambria Math" panose="02040503050406030204" pitchFamily="18" charset="0"/>
                  </a:rPr>
                  <a:t>Intersection of J-R curve and </a:t>
                </a:r>
              </a:p>
              <a:p>
                <a:r>
                  <a:rPr lang="en-US" sz="2000" dirty="0" smtClean="0">
                    <a:ea typeface="Cambria Math" panose="02040503050406030204" pitchFamily="18" charset="0"/>
                  </a:rPr>
                  <a:t>Blunting line is </a:t>
                </a:r>
                <a:r>
                  <a:rPr lang="en-US" sz="2000" i="1" dirty="0" smtClean="0">
                    <a:ea typeface="Cambria Math" panose="02040503050406030204" pitchFamily="18" charset="0"/>
                  </a:rPr>
                  <a:t>J</a:t>
                </a:r>
                <a:r>
                  <a:rPr lang="en-US" sz="2000" i="1" baseline="-25000" dirty="0" smtClean="0">
                    <a:ea typeface="Cambria Math" panose="02040503050406030204" pitchFamily="18" charset="0"/>
                  </a:rPr>
                  <a:t>IC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.</a:t>
                </a:r>
                <a:endParaRPr lang="en-US" sz="2000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24" y="4949559"/>
                <a:ext cx="3381760" cy="1349087"/>
              </a:xfrm>
              <a:prstGeom prst="rect">
                <a:avLst/>
              </a:prstGeom>
              <a:blipFill rotWithShape="0">
                <a:blip r:embed="rId6"/>
                <a:stretch>
                  <a:fillRect l="-1802" t="-2262" r="-1081" b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741120" y="6385288"/>
            <a:ext cx="2137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cs typeface="Times New Roman" panose="02020603050405020304" pitchFamily="18" charset="0"/>
              </a:rPr>
              <a:t>(</a:t>
            </a:r>
            <a:r>
              <a:rPr lang="en-US" sz="1200" dirty="0" smtClean="0"/>
              <a:t>Anderson Fracture Mechanics)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4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  <p:bldP spid="10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" y="1347529"/>
            <a:ext cx="7881724" cy="4937930"/>
          </a:xfrm>
          <a:prstGeom prst="rect">
            <a:avLst/>
          </a:prstGeom>
        </p:spPr>
      </p:pic>
      <p:pic>
        <p:nvPicPr>
          <p:cNvPr id="5" name="Picture 4" descr="fakbon06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91" y="3958038"/>
            <a:ext cx="1357505" cy="101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UHMWPE_stru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8" y="4977037"/>
            <a:ext cx="3656506" cy="16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7210" y="4248328"/>
            <a:ext cx="22751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2 resins (1020/1050)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Range of crosslinking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(Doses: 35-125 </a:t>
            </a:r>
            <a:r>
              <a:rPr lang="en-US" b="1" i="1" dirty="0" err="1" smtClean="0">
                <a:solidFill>
                  <a:srgbClr val="FF0000"/>
                </a:solidFill>
              </a:rPr>
              <a:t>kGy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2 antioxidants: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AO and 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Methods: Tensile </a:t>
            </a:r>
            <a:r>
              <a:rPr lang="en-US" sz="3200" b="1" dirty="0" smtClean="0"/>
              <a:t>Testing (Engineering)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2657" y="5673529"/>
            <a:ext cx="641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ASTM D638 Type IV tensile specimens (n=5) @ 25°C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50 mm/min </a:t>
            </a:r>
            <a:r>
              <a:rPr lang="en-US" dirty="0" err="1" smtClean="0"/>
              <a:t>disp</a:t>
            </a:r>
            <a:r>
              <a:rPr lang="en-US" dirty="0" smtClean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Fracture properties depend on Engineering Ultimate Stress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4963" r="6404"/>
          <a:stretch/>
        </p:blipFill>
        <p:spPr>
          <a:xfrm>
            <a:off x="274607" y="1109847"/>
            <a:ext cx="5762446" cy="4563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0784" y="6119336"/>
            <a:ext cx="390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(Kurtz et al., 1998 Biomaterials)</a:t>
            </a:r>
          </a:p>
          <a:p>
            <a:pPr algn="ctr"/>
            <a:r>
              <a:rPr lang="en-US" sz="1400" dirty="0" smtClean="0"/>
              <a:t> (</a:t>
            </a:r>
            <a:r>
              <a:rPr lang="en-US" sz="1400" dirty="0" err="1" smtClean="0"/>
              <a:t>Rimnac</a:t>
            </a:r>
            <a:r>
              <a:rPr lang="en-US" sz="1400" dirty="0" smtClean="0"/>
              <a:t> et al., 1988 PES)</a:t>
            </a:r>
            <a:endParaRPr lang="en-US" sz="1400" dirty="0"/>
          </a:p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96641" y="2223528"/>
                <a:ext cx="2567796" cy="1829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𝑒𝑛𝑔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𝑒𝑛𝑔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641" y="2223528"/>
                <a:ext cx="2567796" cy="18299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08695" y="2023473"/>
            <a:ext cx="150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GUR 1020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2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Methods: Tensile </a:t>
            </a:r>
            <a:r>
              <a:rPr lang="en-US" sz="3200" b="1" dirty="0" smtClean="0"/>
              <a:t>Testing (True)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3894"/>
          <a:stretch/>
        </p:blipFill>
        <p:spPr>
          <a:xfrm>
            <a:off x="367978" y="1055004"/>
            <a:ext cx="6188098" cy="4623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284" y="5601393"/>
            <a:ext cx="5648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ASTM D638 Type IV tensile specimens (n=5) @ 25°C, 50mm/min </a:t>
            </a:r>
            <a:r>
              <a:rPr lang="en-US" sz="1600" dirty="0" err="1" smtClean="0"/>
              <a:t>disp</a:t>
            </a:r>
            <a:r>
              <a:rPr lang="en-US" sz="1600" dirty="0" smtClean="0"/>
              <a:t>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Dual </a:t>
            </a:r>
            <a:r>
              <a:rPr lang="en-US" sz="1600" dirty="0"/>
              <a:t>video extensometer </a:t>
            </a:r>
            <a:r>
              <a:rPr lang="en-US" sz="1600" dirty="0" smtClean="0"/>
              <a:t>for </a:t>
            </a:r>
            <a:r>
              <a:rPr lang="en-US" sz="1600" dirty="0"/>
              <a:t>true stress-strain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0.2% offset yield for comparison to compression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23248" y="5678338"/>
            <a:ext cx="3906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(Kurtz et al., 1998 Biomaterials)</a:t>
            </a:r>
          </a:p>
          <a:p>
            <a:pPr algn="ctr"/>
            <a:r>
              <a:rPr lang="en-US" sz="1400" dirty="0"/>
              <a:t>(Kurtz et al., 2002 Biomaterials</a:t>
            </a:r>
            <a:r>
              <a:rPr lang="en-US" sz="1400" dirty="0" smtClean="0"/>
              <a:t>)</a:t>
            </a:r>
          </a:p>
          <a:p>
            <a:pPr algn="ctr"/>
            <a:r>
              <a:rPr lang="en-US" sz="1400" dirty="0"/>
              <a:t>(Kurtz et al., 2006 Biomaterials)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Rimnac</a:t>
            </a:r>
            <a:r>
              <a:rPr lang="en-US" sz="1400" dirty="0" smtClean="0"/>
              <a:t> et al., 1988 PES)</a:t>
            </a:r>
            <a:endParaRPr lang="en-US" sz="1400" dirty="0"/>
          </a:p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46418" y="2393343"/>
                <a:ext cx="3865980" cy="181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𝑑𝑙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18" y="2393343"/>
                <a:ext cx="3865980" cy="18117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24300" y="3489964"/>
            <a:ext cx="150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GUR 1020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85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9048"/>
          <a:stretch/>
        </p:blipFill>
        <p:spPr>
          <a:xfrm>
            <a:off x="522013" y="1045413"/>
            <a:ext cx="5762291" cy="56010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Methods: Fracture Toughness 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24282" y="2968426"/>
            <a:ext cx="313423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J-R curves using ASTM D6068 and E1820.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1mm/min displacement rate @25°C.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1466" y="6277099"/>
            <a:ext cx="453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C(T)</a:t>
            </a:r>
            <a:r>
              <a:rPr lang="en-US" dirty="0" smtClean="0"/>
              <a:t> specimens W=31.75mm, B=15.9mm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20771" r="23890" b="1909"/>
          <a:stretch/>
        </p:blipFill>
        <p:spPr>
          <a:xfrm>
            <a:off x="3094883" y="4156046"/>
            <a:ext cx="2516957" cy="212105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t="13215" r="5038" b="8435"/>
          <a:stretch/>
        </p:blipFill>
        <p:spPr>
          <a:xfrm>
            <a:off x="6125192" y="4131749"/>
            <a:ext cx="2532416" cy="214931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11196" y="1307021"/>
                <a:ext cx="2561214" cy="1764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EUTS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 + UTS)/2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𝑓𝑙𝑜𝑤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196" y="1307021"/>
                <a:ext cx="2561214" cy="1764201"/>
              </a:xfrm>
              <a:prstGeom prst="rect">
                <a:avLst/>
              </a:prstGeom>
              <a:blipFill rotWithShape="0">
                <a:blip r:embed="rId5"/>
                <a:stretch>
                  <a:fillRect t="-1379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1135307" y="5795591"/>
            <a:ext cx="390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(Paris 1979 ASTM)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656" y="1706874"/>
                <a:ext cx="1879804" cy="7231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6" y="1706874"/>
                <a:ext cx="1879804" cy="7231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4656" y="2423993"/>
                <a:ext cx="4572000" cy="7335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6" y="2423993"/>
                <a:ext cx="4572000" cy="733534"/>
              </a:xfrm>
              <a:prstGeom prst="rect">
                <a:avLst/>
              </a:prstGeom>
              <a:blipFill rotWithShape="0">
                <a:blip r:embed="rId7"/>
                <a:stretch>
                  <a:fillRect l="-4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1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Methods: Microstructure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r="6534"/>
          <a:stretch/>
        </p:blipFill>
        <p:spPr>
          <a:xfrm>
            <a:off x="3924300" y="1573658"/>
            <a:ext cx="4538573" cy="3569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59465" y="5143273"/>
                <a:ext cx="3817071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𝑞𝑟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465" y="5143273"/>
                <a:ext cx="3817071" cy="691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95463" y="5935742"/>
                <a:ext cx="1092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63" y="5935742"/>
                <a:ext cx="109260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21741" y="5778102"/>
                <a:ext cx="1980286" cy="68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41" y="5778102"/>
                <a:ext cx="1980286" cy="6846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340" y="1510069"/>
                <a:ext cx="3867562" cy="4291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Crystallinity (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C</a:t>
                </a:r>
                <a:r>
                  <a:rPr lang="en-US" dirty="0" smtClean="0"/>
                  <a:t>) through DSC       ASTM F2625.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%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Inter-lamellar spacing (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), lamellar thickness (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), amorphous thickness (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), and specific internal surface (</a:t>
                </a:r>
                <a:r>
                  <a:rPr lang="en-US" i="1" dirty="0" err="1" smtClean="0"/>
                  <a:t>O</a:t>
                </a:r>
                <a:r>
                  <a:rPr lang="en-US" i="1" baseline="-25000" dirty="0" err="1" smtClean="0"/>
                  <a:t>ac</a:t>
                </a:r>
                <a:r>
                  <a:rPr lang="en-US" dirty="0" smtClean="0"/>
                  <a:t>) from from SAXS.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Pearson and Spearman correlation with mechanical properties (median values) to determine relationship between microstructure and bulk properties.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40" y="1510069"/>
                <a:ext cx="3867562" cy="4291816"/>
              </a:xfrm>
              <a:prstGeom prst="rect">
                <a:avLst/>
              </a:prstGeom>
              <a:blipFill rotWithShape="0">
                <a:blip r:embed="rId6"/>
                <a:stretch>
                  <a:fillRect l="-1104" t="-852" r="-1577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30987" y="5342870"/>
                <a:ext cx="19284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=(4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87" y="5342870"/>
                <a:ext cx="1928477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0893" y="5769877"/>
            <a:ext cx="390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(Atwood et al., 2011 JMBBM)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770" y="3871568"/>
            <a:ext cx="390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Turell</a:t>
            </a:r>
            <a:r>
              <a:rPr lang="en-US" sz="1600" dirty="0" smtClean="0"/>
              <a:t> &amp; </a:t>
            </a:r>
            <a:r>
              <a:rPr lang="en-US" sz="1600" dirty="0" err="1" smtClean="0"/>
              <a:t>Bellare</a:t>
            </a:r>
            <a:r>
              <a:rPr lang="en-US" sz="1600" dirty="0" smtClean="0"/>
              <a:t> 2004 Biomaterials)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26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Results: Tensile Stress Strain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2" t="2023" r="1064" b="3091"/>
          <a:stretch/>
        </p:blipFill>
        <p:spPr>
          <a:xfrm>
            <a:off x="281206" y="1447800"/>
            <a:ext cx="7286188" cy="3850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061" y="5288339"/>
            <a:ext cx="8159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regression from 0.0005 to 0.009 true strain produces largest difference between moduli of UHMWPE material formulations.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R</a:t>
            </a:r>
            <a:r>
              <a:rPr lang="en-US" baseline="30000" dirty="0" smtClean="0"/>
              <a:t>2</a:t>
            </a:r>
            <a:r>
              <a:rPr lang="en-US" dirty="0" smtClean="0"/>
              <a:t> values produced this way (0.95-0.99).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 STD is not increased using this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14166" y="5957688"/>
            <a:ext cx="390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(Oral et al., 2006 Biomaterials)</a:t>
            </a:r>
          </a:p>
          <a:p>
            <a:pPr algn="ctr"/>
            <a:r>
              <a:rPr lang="en-US" sz="1600" dirty="0"/>
              <a:t>(Atwood et al., 2011 JMBBM)</a:t>
            </a:r>
          </a:p>
          <a:p>
            <a:pPr algn="ctr"/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51585" y="2878611"/>
            <a:ext cx="29071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Method can elucidate or hide material properties!!!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827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lgmalito</dc:creator>
  <cp:lastModifiedBy>lgmalito</cp:lastModifiedBy>
  <cp:revision>93</cp:revision>
  <dcterms:created xsi:type="dcterms:W3CDTF">2017-10-03T02:50:15Z</dcterms:created>
  <dcterms:modified xsi:type="dcterms:W3CDTF">2017-10-13T17:37:51Z</dcterms:modified>
</cp:coreProperties>
</file>