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sldIdLst>
    <p:sldId id="269" r:id="rId2"/>
    <p:sldId id="288" r:id="rId3"/>
    <p:sldId id="272" r:id="rId4"/>
    <p:sldId id="290" r:id="rId5"/>
    <p:sldId id="273" r:id="rId6"/>
    <p:sldId id="289" r:id="rId7"/>
    <p:sldId id="274" r:id="rId8"/>
    <p:sldId id="275" r:id="rId9"/>
    <p:sldId id="277" r:id="rId10"/>
    <p:sldId id="276" r:id="rId11"/>
    <p:sldId id="308" r:id="rId12"/>
    <p:sldId id="278" r:id="rId13"/>
    <p:sldId id="294" r:id="rId14"/>
    <p:sldId id="279" r:id="rId15"/>
    <p:sldId id="301" r:id="rId16"/>
    <p:sldId id="303" r:id="rId17"/>
    <p:sldId id="304" r:id="rId18"/>
    <p:sldId id="302" r:id="rId19"/>
    <p:sldId id="305" r:id="rId20"/>
    <p:sldId id="306" r:id="rId21"/>
    <p:sldId id="295" r:id="rId22"/>
    <p:sldId id="300" r:id="rId23"/>
    <p:sldId id="307" r:id="rId24"/>
    <p:sldId id="297" r:id="rId25"/>
    <p:sldId id="298" r:id="rId26"/>
    <p:sldId id="299" r:id="rId27"/>
    <p:sldId id="281" r:id="rId28"/>
    <p:sldId id="283" r:id="rId29"/>
    <p:sldId id="284" r:id="rId30"/>
    <p:sldId id="282" r:id="rId31"/>
    <p:sldId id="285" r:id="rId32"/>
    <p:sldId id="286" r:id="rId33"/>
    <p:sldId id="280" r:id="rId34"/>
    <p:sldId id="292" r:id="rId35"/>
    <p:sldId id="293" r:id="rId36"/>
    <p:sldId id="287" r:id="rId37"/>
  </p:sldIdLst>
  <p:sldSz cx="14630400" cy="8229600"/>
  <p:notesSz cx="6858000" cy="9144000"/>
  <p:defaultTextStyle>
    <a:defPPr>
      <a:defRPr lang="en-US"/>
    </a:defPPr>
    <a:lvl1pPr marL="0" algn="l" defTabSz="1097280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1pPr>
    <a:lvl2pPr marL="548640" algn="l" defTabSz="1097280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2pPr>
    <a:lvl3pPr marL="1097280" algn="l" defTabSz="1097280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3pPr>
    <a:lvl4pPr marL="1645920" algn="l" defTabSz="1097280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4pPr>
    <a:lvl5pPr marL="2194560" algn="l" defTabSz="1097280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5pPr>
    <a:lvl6pPr marL="2743200" algn="l" defTabSz="1097280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6pPr>
    <a:lvl7pPr marL="3291840" algn="l" defTabSz="1097280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7pPr>
    <a:lvl8pPr marL="3840480" algn="l" defTabSz="1097280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8pPr>
    <a:lvl9pPr marL="4389120" algn="l" defTabSz="1097280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056" userDrawn="1">
          <p15:clr>
            <a:srgbClr val="A4A3A4"/>
          </p15:clr>
        </p15:guide>
        <p15:guide id="2" orient="horz" pos="1464" userDrawn="1">
          <p15:clr>
            <a:srgbClr val="A4A3A4"/>
          </p15:clr>
        </p15:guide>
        <p15:guide id="3" orient="horz" pos="4752">
          <p15:clr>
            <a:srgbClr val="A4A3A4"/>
          </p15:clr>
        </p15:guide>
        <p15:guide id="4" pos="5280" userDrawn="1">
          <p15:clr>
            <a:srgbClr val="A4A3A4"/>
          </p15:clr>
        </p15:guide>
        <p15:guide id="5" pos="8496" userDrawn="1">
          <p15:clr>
            <a:srgbClr val="A4A3A4"/>
          </p15:clr>
        </p15:guide>
        <p15:guide id="6" pos="634">
          <p15:clr>
            <a:srgbClr val="A4A3A4"/>
          </p15:clr>
        </p15:guide>
        <p15:guide id="7" pos="8484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7" name="Arnholt,Christina" initials="A [5]" lastIdx="1" clrIdx="6">
    <p:extLst/>
  </p:cmAuthor>
  <p:cmAuthor id="1" name="Min-Sun Son" initials="MS" lastIdx="5" clrIdx="0">
    <p:extLst/>
  </p:cmAuthor>
  <p:cmAuthor id="2" name="Jaclyn Schachtner" initials="JS" lastIdx="1" clrIdx="1">
    <p:extLst/>
  </p:cmAuthor>
  <p:cmAuthor id="3" name="Arnholt,Christina" initials="A" lastIdx="1" clrIdx="2">
    <p:extLst/>
  </p:cmAuthor>
  <p:cmAuthor id="4" name="Arnholt,Christina" initials="A [2]" lastIdx="1" clrIdx="3">
    <p:extLst/>
  </p:cmAuthor>
  <p:cmAuthor id="5" name="Arnholt,Christina" initials="A [3]" lastIdx="1" clrIdx="4">
    <p:extLst/>
  </p:cmAuthor>
  <p:cmAuthor id="6" name="Arnholt,Christina" initials="A [4]" lastIdx="1" clrIdx="5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CE50"/>
    <a:srgbClr val="FFE164"/>
    <a:srgbClr val="FFE75D"/>
    <a:srgbClr val="FFEB6D"/>
    <a:srgbClr val="996633"/>
    <a:srgbClr val="00B0F0"/>
    <a:srgbClr val="346A6A"/>
    <a:srgbClr val="D1A375"/>
    <a:srgbClr val="AED8D8"/>
    <a:srgbClr val="86C4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189" autoAdjust="0"/>
    <p:restoredTop sz="74125" autoAdjust="0"/>
  </p:normalViewPr>
  <p:slideViewPr>
    <p:cSldViewPr snapToGrid="0">
      <p:cViewPr varScale="1">
        <p:scale>
          <a:sx n="53" d="100"/>
          <a:sy n="53" d="100"/>
        </p:scale>
        <p:origin x="1565" y="67"/>
      </p:cViewPr>
      <p:guideLst>
        <p:guide orient="horz" pos="4056"/>
        <p:guide orient="horz" pos="1464"/>
        <p:guide orient="horz" pos="4752"/>
        <p:guide pos="5280"/>
        <p:guide pos="8496"/>
        <p:guide pos="634"/>
        <p:guide pos="8484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99D9AC-D42B-4143-8B08-BB4261BA353D}" type="datetimeFigureOut">
              <a:rPr lang="en-US" smtClean="0"/>
              <a:t>10/18/2017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5AB6DB-7990-4BAB-B7A5-566C590385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2565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09728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548640" algn="l" defTabSz="109728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1097280" algn="l" defTabSz="109728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645920" algn="l" defTabSz="109728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2194560" algn="l" defTabSz="109728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2743200" algn="l" defTabSz="109728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3291840" algn="l" defTabSz="109728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3840480" algn="l" defTabSz="109728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4389120" algn="l" defTabSz="109728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5AB6DB-7990-4BAB-B7A5-566C5903851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2358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5AB6DB-7990-4BAB-B7A5-566C5903851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0581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HUMC-H0622</a:t>
            </a:r>
          </a:p>
          <a:p>
            <a:r>
              <a:rPr lang="en-US" dirty="0"/>
              <a:t>Add </a:t>
            </a:r>
            <a:r>
              <a:rPr lang="en-US" dirty="0" err="1"/>
              <a:t>invivo</a:t>
            </a:r>
            <a:r>
              <a:rPr lang="en-US" dirty="0"/>
              <a:t> time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5AB6DB-7990-4BAB-B7A5-566C5903851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2800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At implantation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5AB6DB-7990-4BAB-B7A5-566C5903851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042371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HUMC-H0362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5AB6DB-7990-4BAB-B7A5-566C5903851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20460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HN-H0246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5AB6DB-7990-4BAB-B7A5-566C59038517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92196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RI-H1126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5AB6DB-7990-4BAB-B7A5-566C59038517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04063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5AB6DB-7990-4BAB-B7A5-566C59038517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12432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Given a constrained</a:t>
            </a:r>
            <a:r>
              <a:rPr lang="en-US" baseline="0" dirty="0"/>
              <a:t> liner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5AB6DB-7990-4BAB-B7A5-566C59038517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23988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Get revision reason confirmation – send to </a:t>
            </a:r>
            <a:r>
              <a:rPr lang="en-US" dirty="0" err="1"/>
              <a:t>klein</a:t>
            </a:r>
            <a:r>
              <a:rPr lang="en-US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5AB6DB-7990-4BAB-B7A5-566C59038517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95227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5AB6DB-7990-4BAB-B7A5-566C59038517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20752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Change perform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5AB6DB-7990-4BAB-B7A5-566C5903851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1517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3 annealed, 5 </a:t>
            </a:r>
            <a:r>
              <a:rPr lang="en-US" dirty="0" err="1"/>
              <a:t>remelted</a:t>
            </a:r>
            <a:r>
              <a:rPr lang="en-US" dirty="0"/>
              <a:t> lysis</a:t>
            </a:r>
          </a:p>
          <a:p>
            <a:r>
              <a:rPr lang="en-US" dirty="0"/>
              <a:t>18% 38%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Other:  migration, trunnion corrosion, pain, implant fracture</a:t>
            </a:r>
          </a:p>
          <a:p>
            <a:endParaRPr lang="en-US" dirty="0"/>
          </a:p>
          <a:p>
            <a:r>
              <a:rPr lang="en-US" dirty="0"/>
              <a:t>Acetabular loosening: JH-H0068, RI-H1009 [no osteolysis], UTHSA-H0022 [osteolysis]</a:t>
            </a:r>
          </a:p>
          <a:p>
            <a:endParaRPr lang="en-US" dirty="0"/>
          </a:p>
          <a:p>
            <a:r>
              <a:rPr lang="en-US" dirty="0"/>
              <a:t>Femoral loosening: 1 case</a:t>
            </a:r>
          </a:p>
          <a:p>
            <a:endParaRPr lang="en-US" dirty="0"/>
          </a:p>
          <a:p>
            <a:r>
              <a:rPr lang="en-US" dirty="0"/>
              <a:t>Implant Fracture: stem, ceramic head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5AB6DB-7990-4BAB-B7A5-566C59038517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923006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Look at had 3 cases that have osteolysis</a:t>
            </a:r>
          </a:p>
          <a:p>
            <a:endParaRPr lang="en-US" dirty="0"/>
          </a:p>
          <a:p>
            <a:r>
              <a:rPr lang="en-US" dirty="0"/>
              <a:t>Loosening for acetabular</a:t>
            </a:r>
          </a:p>
          <a:p>
            <a:endParaRPr lang="en-US" dirty="0"/>
          </a:p>
          <a:p>
            <a:r>
              <a:rPr lang="en-US" dirty="0"/>
              <a:t>Look at </a:t>
            </a:r>
            <a:r>
              <a:rPr lang="en-US"/>
              <a:t>lysis over all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5AB6DB-7990-4BAB-B7A5-566C59038517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7991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5AB6DB-7990-4BAB-B7A5-566C5903851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4724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5AB6DB-7990-4BAB-B7A5-566C5903851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390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does other include: fracture, malposition, PW wear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5AB6DB-7990-4BAB-B7A5-566C5903851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4449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Annealed mean = 0.02 (n=35)</a:t>
            </a:r>
          </a:p>
          <a:p>
            <a:r>
              <a:rPr lang="en-US" dirty="0"/>
              <a:t>Remelted mean = 0.016 (n=57)</a:t>
            </a:r>
          </a:p>
          <a:p>
            <a:endParaRPr lang="en-US" dirty="0"/>
          </a:p>
          <a:p>
            <a:r>
              <a:rPr lang="en-US" dirty="0"/>
              <a:t>No difference</a:t>
            </a:r>
          </a:p>
          <a:p>
            <a:r>
              <a:rPr lang="en-US" dirty="0"/>
              <a:t>Includes x out of y liners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5AB6DB-7990-4BAB-B7A5-566C5903851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7049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Tested: age, head size, BMI, gender, UCLA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5AB6DB-7990-4BAB-B7A5-566C5903851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26021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humc-h0790</a:t>
            </a:r>
          </a:p>
          <a:p>
            <a:r>
              <a:rPr lang="en-US" dirty="0"/>
              <a:t> How often did it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5AB6DB-7990-4BAB-B7A5-566C5903851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90756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3</a:t>
            </a:r>
            <a:r>
              <a:rPr lang="en-US" baseline="30000" dirty="0"/>
              <a:t>rd</a:t>
            </a:r>
            <a:r>
              <a:rPr lang="en-US" dirty="0"/>
              <a:t> Edition of UHMWPE Handbook chapter 6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5AB6DB-7990-4BAB-B7A5-566C5903851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9447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emf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89132" y="1647187"/>
            <a:ext cx="9935429" cy="2467613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3698064" y="4114799"/>
            <a:ext cx="3617136" cy="213741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8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11013264" y="6829622"/>
            <a:ext cx="3617136" cy="1399978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900" baseline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3698063" y="6517466"/>
            <a:ext cx="4146525" cy="491884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3"/>
          <p:cNvSpPr/>
          <p:nvPr userDrawn="1"/>
        </p:nvSpPr>
        <p:spPr>
          <a:xfrm>
            <a:off x="0" y="7976681"/>
            <a:ext cx="2081719" cy="2529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/>
          <p:cNvGrpSpPr>
            <a:grpSpLocks noChangeAspect="1"/>
          </p:cNvGrpSpPr>
          <p:nvPr userDrawn="1"/>
        </p:nvGrpSpPr>
        <p:grpSpPr bwMode="auto">
          <a:xfrm>
            <a:off x="11265818" y="0"/>
            <a:ext cx="3364582" cy="821123"/>
            <a:chOff x="6858000" y="6324600"/>
            <a:chExt cx="1752600" cy="457200"/>
          </a:xfrm>
        </p:grpSpPr>
        <p:sp>
          <p:nvSpPr>
            <p:cNvPr id="12" name="Rectangle 7"/>
            <p:cNvSpPr>
              <a:spLocks noChangeArrowheads="1"/>
            </p:cNvSpPr>
            <p:nvPr/>
          </p:nvSpPr>
          <p:spPr bwMode="auto">
            <a:xfrm>
              <a:off x="6858000" y="6324600"/>
              <a:ext cx="1752600" cy="457200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 dirty="0">
                <a:cs typeface="+mn-cs"/>
              </a:endParaRPr>
            </a:p>
          </p:txBody>
        </p:sp>
        <p:pic>
          <p:nvPicPr>
            <p:cNvPr id="13" name="Picture 16" descr="Biomed_TwoLine[5] copy.pdf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34200" y="6400800"/>
              <a:ext cx="1524000" cy="361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4" name="Picture 13" descr="Screen Shot 2012-12-17 at 1.25.07 PM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442" y="2334876"/>
            <a:ext cx="2603462" cy="1164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5634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ersa 2-Pan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5840" y="5609492"/>
            <a:ext cx="12618720" cy="2127737"/>
          </a:xfrm>
        </p:spPr>
        <p:txBody>
          <a:bodyPr anchor="ctr"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Picture Placeholder 4"/>
          <p:cNvSpPr>
            <a:spLocks noGrp="1" noChangeAspect="1"/>
          </p:cNvSpPr>
          <p:nvPr>
            <p:ph type="pic" sz="quarter" idx="10"/>
          </p:nvPr>
        </p:nvSpPr>
        <p:spPr>
          <a:xfrm>
            <a:off x="1699911" y="1507744"/>
            <a:ext cx="5486400" cy="3941064"/>
          </a:xfrm>
        </p:spPr>
        <p:txBody>
          <a:bodyPr/>
          <a:lstStyle/>
          <a:p>
            <a:r>
              <a:rPr lang="en-US"/>
              <a:t>Drag picture to placeholder or click icon to add</a:t>
            </a:r>
          </a:p>
        </p:txBody>
      </p:sp>
      <p:sp>
        <p:nvSpPr>
          <p:cNvPr id="14" name="Picture Placeholder 4"/>
          <p:cNvSpPr>
            <a:spLocks noGrp="1" noChangeAspect="1"/>
          </p:cNvSpPr>
          <p:nvPr>
            <p:ph type="pic" sz="quarter" idx="11"/>
          </p:nvPr>
        </p:nvSpPr>
        <p:spPr>
          <a:xfrm>
            <a:off x="7447305" y="1507746"/>
            <a:ext cx="5486400" cy="3941064"/>
          </a:xfrm>
        </p:spPr>
        <p:txBody>
          <a:bodyPr/>
          <a:lstStyle/>
          <a:p>
            <a:r>
              <a:rPr lang="en-US"/>
              <a:t>Drag picture to placeholder or click icon to add</a:t>
            </a:r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1005840" y="1088871"/>
            <a:ext cx="4711566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itle 1"/>
          <p:cNvSpPr txBox="1">
            <a:spLocks/>
          </p:cNvSpPr>
          <p:nvPr userDrawn="1"/>
        </p:nvSpPr>
        <p:spPr>
          <a:xfrm>
            <a:off x="1005842" y="220587"/>
            <a:ext cx="12618719" cy="1160473"/>
          </a:xfrm>
          <a:prstGeom prst="rect">
            <a:avLst/>
          </a:prstGeom>
        </p:spPr>
        <p:txBody>
          <a:bodyPr vert="horz" lIns="109728" tIns="54864" rIns="109728" bIns="54864" rtlCol="0" anchor="ctr">
            <a:normAutofit/>
          </a:bodyPr>
          <a:lstStyle>
            <a:lvl1pPr algn="l" defTabSz="109728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15382" y="298177"/>
            <a:ext cx="620690" cy="459006"/>
          </a:xfrm>
          <a:prstGeom prst="rect">
            <a:avLst/>
          </a:prstGeom>
        </p:spPr>
      </p:pic>
      <p:sp>
        <p:nvSpPr>
          <p:cNvPr id="21" name="Rectangle 20"/>
          <p:cNvSpPr/>
          <p:nvPr userDrawn="1"/>
        </p:nvSpPr>
        <p:spPr>
          <a:xfrm>
            <a:off x="1005840" y="7418"/>
            <a:ext cx="3563006" cy="21756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spcCol="0"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 userDrawn="1"/>
        </p:nvSpPr>
        <p:spPr>
          <a:xfrm>
            <a:off x="0" y="7976681"/>
            <a:ext cx="2081719" cy="2529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Group 22"/>
          <p:cNvGrpSpPr>
            <a:grpSpLocks noChangeAspect="1"/>
          </p:cNvGrpSpPr>
          <p:nvPr userDrawn="1"/>
        </p:nvGrpSpPr>
        <p:grpSpPr bwMode="auto">
          <a:xfrm>
            <a:off x="0" y="7408477"/>
            <a:ext cx="3364582" cy="821123"/>
            <a:chOff x="6858000" y="6324600"/>
            <a:chExt cx="1752600" cy="457200"/>
          </a:xfrm>
        </p:grpSpPr>
        <p:sp>
          <p:nvSpPr>
            <p:cNvPr id="24" name="Rectangle 23"/>
            <p:cNvSpPr>
              <a:spLocks noChangeArrowheads="1"/>
            </p:cNvSpPr>
            <p:nvPr/>
          </p:nvSpPr>
          <p:spPr bwMode="auto">
            <a:xfrm>
              <a:off x="6858000" y="6324600"/>
              <a:ext cx="1752600" cy="457200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 dirty="0">
                <a:cs typeface="+mn-cs"/>
              </a:endParaRPr>
            </a:p>
          </p:txBody>
        </p:sp>
        <p:pic>
          <p:nvPicPr>
            <p:cNvPr id="25" name="Picture 16" descr="Biomed_TwoLine[5] copy.pdf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34200" y="6400800"/>
              <a:ext cx="1524000" cy="361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7" name="Picture 26" descr="Screen Shot 2012-12-17 at 1.25.07 PM.png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892" y="712024"/>
            <a:ext cx="1735180" cy="776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2216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sa 1-Pan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5840" y="220587"/>
            <a:ext cx="12618719" cy="116047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5840" y="1503486"/>
            <a:ext cx="3812345" cy="6172200"/>
          </a:xfrm>
        </p:spPr>
        <p:txBody>
          <a:bodyPr anchor="ctr"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Picture Placeholder 4"/>
          <p:cNvSpPr>
            <a:spLocks noGrp="1" noChangeAspect="1"/>
          </p:cNvSpPr>
          <p:nvPr>
            <p:ph type="pic" sz="quarter" idx="10"/>
          </p:nvPr>
        </p:nvSpPr>
        <p:spPr>
          <a:xfrm>
            <a:off x="5038098" y="1503486"/>
            <a:ext cx="8586461" cy="6167941"/>
          </a:xfrm>
        </p:spPr>
        <p:txBody>
          <a:bodyPr/>
          <a:lstStyle/>
          <a:p>
            <a:r>
              <a:rPr lang="en-US"/>
              <a:t>Drag picture to placeholder or click icon to add</a:t>
            </a:r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1005840" y="1088871"/>
            <a:ext cx="4711566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Group 26"/>
          <p:cNvGrpSpPr>
            <a:grpSpLocks noChangeAspect="1"/>
          </p:cNvGrpSpPr>
          <p:nvPr userDrawn="1"/>
        </p:nvGrpSpPr>
        <p:grpSpPr bwMode="auto">
          <a:xfrm>
            <a:off x="0" y="7408477"/>
            <a:ext cx="3364582" cy="821123"/>
            <a:chOff x="6858000" y="6324600"/>
            <a:chExt cx="1752600" cy="457200"/>
          </a:xfrm>
        </p:grpSpPr>
        <p:sp>
          <p:nvSpPr>
            <p:cNvPr id="28" name="Rectangle 27"/>
            <p:cNvSpPr>
              <a:spLocks noChangeArrowheads="1"/>
            </p:cNvSpPr>
            <p:nvPr/>
          </p:nvSpPr>
          <p:spPr bwMode="auto">
            <a:xfrm>
              <a:off x="6858000" y="6324600"/>
              <a:ext cx="1752600" cy="457200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 dirty="0">
                <a:cs typeface="+mn-cs"/>
              </a:endParaRPr>
            </a:p>
          </p:txBody>
        </p:sp>
        <p:pic>
          <p:nvPicPr>
            <p:cNvPr id="29" name="Picture 16" descr="Biomed_TwoLine[5] copy.pdf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34200" y="6400800"/>
              <a:ext cx="1524000" cy="361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1" name="Picture 30" descr="Screen Shot 2012-12-17 at 1.25.07 PM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892" y="712024"/>
            <a:ext cx="1735180" cy="776119"/>
          </a:xfrm>
          <a:prstGeom prst="rect">
            <a:avLst/>
          </a:prstGeom>
        </p:spPr>
      </p:pic>
      <p:sp>
        <p:nvSpPr>
          <p:cNvPr id="32" name="Rectangle 31"/>
          <p:cNvSpPr/>
          <p:nvPr userDrawn="1"/>
        </p:nvSpPr>
        <p:spPr>
          <a:xfrm>
            <a:off x="1005840" y="7418"/>
            <a:ext cx="3563006" cy="21756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spcCol="0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0410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5227" y="4686299"/>
            <a:ext cx="11189334" cy="1162687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1254" y="4422705"/>
            <a:ext cx="620690" cy="459006"/>
          </a:xfrm>
          <a:prstGeom prst="rect">
            <a:avLst/>
          </a:prstGeom>
        </p:spPr>
      </p:pic>
      <p:pic>
        <p:nvPicPr>
          <p:cNvPr id="22" name="Picture 21" descr="Screen Shot 2012-12-17 at 1.25.07 PM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764" y="4836552"/>
            <a:ext cx="1735180" cy="776119"/>
          </a:xfrm>
          <a:prstGeom prst="rect">
            <a:avLst/>
          </a:prstGeom>
        </p:spPr>
      </p:pic>
      <p:grpSp>
        <p:nvGrpSpPr>
          <p:cNvPr id="23" name="Group 22"/>
          <p:cNvGrpSpPr>
            <a:grpSpLocks noChangeAspect="1"/>
          </p:cNvGrpSpPr>
          <p:nvPr userDrawn="1"/>
        </p:nvGrpSpPr>
        <p:grpSpPr bwMode="auto">
          <a:xfrm>
            <a:off x="0" y="7408477"/>
            <a:ext cx="3364582" cy="821123"/>
            <a:chOff x="6858000" y="6324600"/>
            <a:chExt cx="1752600" cy="457200"/>
          </a:xfrm>
        </p:grpSpPr>
        <p:sp>
          <p:nvSpPr>
            <p:cNvPr id="24" name="Rectangle 23"/>
            <p:cNvSpPr>
              <a:spLocks noChangeArrowheads="1"/>
            </p:cNvSpPr>
            <p:nvPr/>
          </p:nvSpPr>
          <p:spPr bwMode="auto">
            <a:xfrm>
              <a:off x="6858000" y="6324600"/>
              <a:ext cx="1752600" cy="457200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 dirty="0">
                <a:cs typeface="+mn-cs"/>
              </a:endParaRPr>
            </a:p>
          </p:txBody>
        </p:sp>
        <p:pic>
          <p:nvPicPr>
            <p:cNvPr id="25" name="Picture 16" descr="Biomed_TwoLine[5] copy.pdf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34200" y="6400800"/>
              <a:ext cx="1524000" cy="361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3738365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5841" y="4114800"/>
            <a:ext cx="9935429" cy="2467613"/>
          </a:xfrm>
        </p:spPr>
        <p:txBody>
          <a:bodyPr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4610099"/>
            <a:ext cx="14630400" cy="119437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spcCol="0"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 userDrawn="1"/>
        </p:nvGrpSpPr>
        <p:grpSpPr bwMode="auto">
          <a:xfrm>
            <a:off x="0" y="7408477"/>
            <a:ext cx="3364582" cy="821123"/>
            <a:chOff x="6858000" y="6324600"/>
            <a:chExt cx="1752600" cy="457200"/>
          </a:xfrm>
        </p:grpSpPr>
        <p:sp>
          <p:nvSpPr>
            <p:cNvPr id="7" name="Rectangle 7"/>
            <p:cNvSpPr>
              <a:spLocks noChangeArrowheads="1"/>
            </p:cNvSpPr>
            <p:nvPr/>
          </p:nvSpPr>
          <p:spPr bwMode="auto">
            <a:xfrm>
              <a:off x="6858000" y="6324600"/>
              <a:ext cx="1752600" cy="457200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 dirty="0">
                <a:cs typeface="+mn-cs"/>
              </a:endParaRPr>
            </a:p>
          </p:txBody>
        </p:sp>
        <p:pic>
          <p:nvPicPr>
            <p:cNvPr id="9" name="Picture 16" descr="Biomed_TwoLine[5] copy.pdf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34200" y="6400800"/>
              <a:ext cx="1524000" cy="361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0" name="Picture 9" descr="Screen Shot 2012-12-17 at 1.25.07 PM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892" y="712024"/>
            <a:ext cx="1735180" cy="776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291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5842" y="220587"/>
            <a:ext cx="12618719" cy="1160473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5840" y="1649730"/>
            <a:ext cx="12618720" cy="5894069"/>
          </a:xfrm>
        </p:spPr>
        <p:txBody>
          <a:bodyPr anchor="ctr"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15382" y="298177"/>
            <a:ext cx="620690" cy="459006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1005840" y="7418"/>
            <a:ext cx="3563006" cy="21756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spcCol="0"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 userDrawn="1"/>
        </p:nvSpPr>
        <p:spPr>
          <a:xfrm>
            <a:off x="0" y="7976681"/>
            <a:ext cx="2081719" cy="2529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/>
          <p:cNvGrpSpPr>
            <a:grpSpLocks noChangeAspect="1"/>
          </p:cNvGrpSpPr>
          <p:nvPr userDrawn="1"/>
        </p:nvGrpSpPr>
        <p:grpSpPr bwMode="auto">
          <a:xfrm>
            <a:off x="0" y="7408477"/>
            <a:ext cx="3364582" cy="821123"/>
            <a:chOff x="6858000" y="6324600"/>
            <a:chExt cx="1752600" cy="457200"/>
          </a:xfrm>
        </p:grpSpPr>
        <p:sp>
          <p:nvSpPr>
            <p:cNvPr id="15" name="Rectangle 7"/>
            <p:cNvSpPr>
              <a:spLocks noChangeArrowheads="1"/>
            </p:cNvSpPr>
            <p:nvPr/>
          </p:nvSpPr>
          <p:spPr bwMode="auto">
            <a:xfrm>
              <a:off x="6858000" y="6324600"/>
              <a:ext cx="1752600" cy="457200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 dirty="0">
                <a:cs typeface="+mn-cs"/>
              </a:endParaRPr>
            </a:p>
          </p:txBody>
        </p:sp>
        <p:pic>
          <p:nvPicPr>
            <p:cNvPr id="16" name="Picture 16" descr="Biomed_TwoLine[5] copy.pdf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34200" y="6400800"/>
              <a:ext cx="1524000" cy="361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3" name="Picture 12" descr="Screen Shot 2012-12-17 at 1.25.07 PM.png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892" y="712024"/>
            <a:ext cx="1735180" cy="776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8692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5840" y="1649730"/>
            <a:ext cx="6300568" cy="5894069"/>
          </a:xfrm>
        </p:spPr>
        <p:txBody>
          <a:bodyPr anchor="ctr"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1005840" y="1088871"/>
            <a:ext cx="4711566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 userDrawn="1"/>
        </p:nvSpPr>
        <p:spPr>
          <a:xfrm>
            <a:off x="0" y="7976681"/>
            <a:ext cx="2081719" cy="2529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itle 1"/>
          <p:cNvSpPr txBox="1">
            <a:spLocks/>
          </p:cNvSpPr>
          <p:nvPr userDrawn="1"/>
        </p:nvSpPr>
        <p:spPr>
          <a:xfrm>
            <a:off x="1005842" y="220587"/>
            <a:ext cx="12618719" cy="1160473"/>
          </a:xfrm>
          <a:prstGeom prst="rect">
            <a:avLst/>
          </a:prstGeom>
        </p:spPr>
        <p:txBody>
          <a:bodyPr vert="horz" lIns="109728" tIns="54864" rIns="109728" bIns="54864" rtlCol="0" anchor="ctr">
            <a:normAutofit/>
          </a:bodyPr>
          <a:lstStyle>
            <a:lvl1pPr algn="l" defTabSz="109728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29" name="Picture 2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15382" y="298177"/>
            <a:ext cx="620690" cy="459006"/>
          </a:xfrm>
          <a:prstGeom prst="rect">
            <a:avLst/>
          </a:prstGeom>
        </p:spPr>
      </p:pic>
      <p:sp>
        <p:nvSpPr>
          <p:cNvPr id="30" name="Rectangle 29"/>
          <p:cNvSpPr/>
          <p:nvPr userDrawn="1"/>
        </p:nvSpPr>
        <p:spPr>
          <a:xfrm>
            <a:off x="1005840" y="7418"/>
            <a:ext cx="3563006" cy="21756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spcCol="0"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 userDrawn="1"/>
        </p:nvSpPr>
        <p:spPr>
          <a:xfrm>
            <a:off x="0" y="7976681"/>
            <a:ext cx="2081719" cy="2529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2" name="Group 31"/>
          <p:cNvGrpSpPr>
            <a:grpSpLocks noChangeAspect="1"/>
          </p:cNvGrpSpPr>
          <p:nvPr userDrawn="1"/>
        </p:nvGrpSpPr>
        <p:grpSpPr bwMode="auto">
          <a:xfrm>
            <a:off x="0" y="7408477"/>
            <a:ext cx="3364582" cy="821123"/>
            <a:chOff x="6858000" y="6324600"/>
            <a:chExt cx="1752600" cy="457200"/>
          </a:xfrm>
        </p:grpSpPr>
        <p:sp>
          <p:nvSpPr>
            <p:cNvPr id="33" name="Rectangle 32"/>
            <p:cNvSpPr>
              <a:spLocks noChangeArrowheads="1"/>
            </p:cNvSpPr>
            <p:nvPr/>
          </p:nvSpPr>
          <p:spPr bwMode="auto">
            <a:xfrm>
              <a:off x="6858000" y="6324600"/>
              <a:ext cx="1752600" cy="457200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 dirty="0">
                <a:cs typeface="+mn-cs"/>
              </a:endParaRPr>
            </a:p>
          </p:txBody>
        </p:sp>
        <p:pic>
          <p:nvPicPr>
            <p:cNvPr id="34" name="Picture 16" descr="Biomed_TwoLine[5] copy.pdf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34200" y="6400800"/>
              <a:ext cx="1524000" cy="361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6" name="Picture 35" descr="Screen Shot 2012-12-17 at 1.25.07 PM.png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892" y="712024"/>
            <a:ext cx="1735180" cy="776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9834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5840" y="5134708"/>
            <a:ext cx="12618720" cy="2743200"/>
          </a:xfrm>
        </p:spPr>
        <p:txBody>
          <a:bodyPr anchor="ctr"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1005840" y="1088871"/>
            <a:ext cx="4711566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 userDrawn="1"/>
        </p:nvSpPr>
        <p:spPr>
          <a:xfrm>
            <a:off x="0" y="7976681"/>
            <a:ext cx="2081719" cy="2529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itle 1"/>
          <p:cNvSpPr txBox="1">
            <a:spLocks/>
          </p:cNvSpPr>
          <p:nvPr userDrawn="1"/>
        </p:nvSpPr>
        <p:spPr>
          <a:xfrm>
            <a:off x="1005842" y="220587"/>
            <a:ext cx="12618719" cy="1160473"/>
          </a:xfrm>
          <a:prstGeom prst="rect">
            <a:avLst/>
          </a:prstGeom>
        </p:spPr>
        <p:txBody>
          <a:bodyPr vert="horz" lIns="109728" tIns="54864" rIns="109728" bIns="54864" rtlCol="0" anchor="ctr">
            <a:normAutofit/>
          </a:bodyPr>
          <a:lstStyle>
            <a:lvl1pPr algn="l" defTabSz="109728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15382" y="298177"/>
            <a:ext cx="620690" cy="459006"/>
          </a:xfrm>
          <a:prstGeom prst="rect">
            <a:avLst/>
          </a:prstGeom>
        </p:spPr>
      </p:pic>
      <p:sp>
        <p:nvSpPr>
          <p:cNvPr id="20" name="Rectangle 19"/>
          <p:cNvSpPr/>
          <p:nvPr userDrawn="1"/>
        </p:nvSpPr>
        <p:spPr>
          <a:xfrm>
            <a:off x="1005840" y="7418"/>
            <a:ext cx="3563006" cy="21756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spcCol="0"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 userDrawn="1"/>
        </p:nvSpPr>
        <p:spPr>
          <a:xfrm>
            <a:off x="0" y="7976681"/>
            <a:ext cx="2081719" cy="2529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/>
          <p:cNvGrpSpPr>
            <a:grpSpLocks noChangeAspect="1"/>
          </p:cNvGrpSpPr>
          <p:nvPr userDrawn="1"/>
        </p:nvGrpSpPr>
        <p:grpSpPr bwMode="auto">
          <a:xfrm>
            <a:off x="0" y="7408477"/>
            <a:ext cx="3364582" cy="821123"/>
            <a:chOff x="6858000" y="6324600"/>
            <a:chExt cx="1752600" cy="457200"/>
          </a:xfrm>
        </p:grpSpPr>
        <p:sp>
          <p:nvSpPr>
            <p:cNvPr id="23" name="Rectangle 22"/>
            <p:cNvSpPr>
              <a:spLocks noChangeArrowheads="1"/>
            </p:cNvSpPr>
            <p:nvPr/>
          </p:nvSpPr>
          <p:spPr bwMode="auto">
            <a:xfrm>
              <a:off x="6858000" y="6324600"/>
              <a:ext cx="1752600" cy="457200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 dirty="0">
                <a:cs typeface="+mn-cs"/>
              </a:endParaRPr>
            </a:p>
          </p:txBody>
        </p:sp>
        <p:pic>
          <p:nvPicPr>
            <p:cNvPr id="24" name="Picture 16" descr="Biomed_TwoLine[5] copy.pdf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34200" y="6400800"/>
              <a:ext cx="1524000" cy="361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6" name="Picture 25" descr="Screen Shot 2012-12-17 at 1.25.07 PM.png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892" y="712024"/>
            <a:ext cx="1735180" cy="776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4124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EOL 3-Pan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5840" y="4615959"/>
            <a:ext cx="9348774" cy="3191609"/>
          </a:xfrm>
        </p:spPr>
        <p:txBody>
          <a:bodyPr anchor="ctr"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Picture Placeholder 4"/>
          <p:cNvSpPr>
            <a:spLocks noGrp="1" noChangeAspect="1"/>
          </p:cNvSpPr>
          <p:nvPr>
            <p:ph type="pic" sz="quarter" idx="10"/>
          </p:nvPr>
        </p:nvSpPr>
        <p:spPr>
          <a:xfrm>
            <a:off x="1006475" y="1507744"/>
            <a:ext cx="4112684" cy="2953512"/>
          </a:xfrm>
        </p:spPr>
        <p:txBody>
          <a:bodyPr/>
          <a:lstStyle/>
          <a:p>
            <a:r>
              <a:rPr lang="en-US"/>
              <a:t>Drag picture to placeholder or click icon to add</a:t>
            </a:r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10641169" y="4615960"/>
            <a:ext cx="2971800" cy="2971800"/>
          </a:xfrm>
        </p:spPr>
        <p:txBody>
          <a:bodyPr/>
          <a:lstStyle/>
          <a:p>
            <a:r>
              <a:rPr lang="en-US"/>
              <a:t>Drag picture to placeholder or click icon to add</a:t>
            </a:r>
          </a:p>
        </p:txBody>
      </p:sp>
      <p:sp>
        <p:nvSpPr>
          <p:cNvPr id="17" name="Picture Placeholder 4"/>
          <p:cNvSpPr>
            <a:spLocks noGrp="1" noChangeAspect="1"/>
          </p:cNvSpPr>
          <p:nvPr>
            <p:ph type="pic" sz="quarter" idx="14"/>
          </p:nvPr>
        </p:nvSpPr>
        <p:spPr>
          <a:xfrm>
            <a:off x="5259176" y="1507744"/>
            <a:ext cx="4112684" cy="2953512"/>
          </a:xfrm>
        </p:spPr>
        <p:txBody>
          <a:bodyPr/>
          <a:lstStyle/>
          <a:p>
            <a:r>
              <a:rPr lang="en-US"/>
              <a:t>Drag picture to placeholder or click icon to add</a:t>
            </a:r>
          </a:p>
        </p:txBody>
      </p:sp>
      <p:sp>
        <p:nvSpPr>
          <p:cNvPr id="18" name="Picture Placeholder 4"/>
          <p:cNvSpPr>
            <a:spLocks noGrp="1" noChangeAspect="1"/>
          </p:cNvSpPr>
          <p:nvPr>
            <p:ph type="pic" sz="quarter" idx="15"/>
          </p:nvPr>
        </p:nvSpPr>
        <p:spPr>
          <a:xfrm>
            <a:off x="9511877" y="1507744"/>
            <a:ext cx="4112684" cy="2953512"/>
          </a:xfrm>
        </p:spPr>
        <p:txBody>
          <a:bodyPr/>
          <a:lstStyle/>
          <a:p>
            <a:r>
              <a:rPr lang="en-US"/>
              <a:t>Drag picture to placeholder or click icon to add</a:t>
            </a:r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1005840" y="1088871"/>
            <a:ext cx="4711566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 userDrawn="1"/>
        </p:nvSpPr>
        <p:spPr>
          <a:xfrm>
            <a:off x="0" y="7976681"/>
            <a:ext cx="2081719" cy="2529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itle 1"/>
          <p:cNvSpPr txBox="1">
            <a:spLocks/>
          </p:cNvSpPr>
          <p:nvPr userDrawn="1"/>
        </p:nvSpPr>
        <p:spPr>
          <a:xfrm>
            <a:off x="1005842" y="220587"/>
            <a:ext cx="12618719" cy="1160473"/>
          </a:xfrm>
          <a:prstGeom prst="rect">
            <a:avLst/>
          </a:prstGeom>
        </p:spPr>
        <p:txBody>
          <a:bodyPr vert="horz" lIns="109728" tIns="54864" rIns="109728" bIns="54864" rtlCol="0" anchor="ctr">
            <a:normAutofit/>
          </a:bodyPr>
          <a:lstStyle>
            <a:lvl1pPr algn="l" defTabSz="109728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15382" y="298177"/>
            <a:ext cx="620690" cy="459006"/>
          </a:xfrm>
          <a:prstGeom prst="rect">
            <a:avLst/>
          </a:prstGeom>
        </p:spPr>
      </p:pic>
      <p:sp>
        <p:nvSpPr>
          <p:cNvPr id="25" name="Rectangle 24"/>
          <p:cNvSpPr/>
          <p:nvPr userDrawn="1"/>
        </p:nvSpPr>
        <p:spPr>
          <a:xfrm>
            <a:off x="1005840" y="7418"/>
            <a:ext cx="3563006" cy="21756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spcCol="0"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 userDrawn="1"/>
        </p:nvSpPr>
        <p:spPr>
          <a:xfrm>
            <a:off x="0" y="7976681"/>
            <a:ext cx="2081719" cy="2529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7" name="Group 26"/>
          <p:cNvGrpSpPr>
            <a:grpSpLocks noChangeAspect="1"/>
          </p:cNvGrpSpPr>
          <p:nvPr userDrawn="1"/>
        </p:nvGrpSpPr>
        <p:grpSpPr bwMode="auto">
          <a:xfrm>
            <a:off x="0" y="7408477"/>
            <a:ext cx="3364582" cy="821123"/>
            <a:chOff x="6858000" y="6324600"/>
            <a:chExt cx="1752600" cy="457200"/>
          </a:xfrm>
        </p:grpSpPr>
        <p:sp>
          <p:nvSpPr>
            <p:cNvPr id="28" name="Rectangle 27"/>
            <p:cNvSpPr>
              <a:spLocks noChangeArrowheads="1"/>
            </p:cNvSpPr>
            <p:nvPr/>
          </p:nvSpPr>
          <p:spPr bwMode="auto">
            <a:xfrm>
              <a:off x="6858000" y="6324600"/>
              <a:ext cx="1752600" cy="457200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 dirty="0">
                <a:cs typeface="+mn-cs"/>
              </a:endParaRPr>
            </a:p>
          </p:txBody>
        </p:sp>
        <p:pic>
          <p:nvPicPr>
            <p:cNvPr id="29" name="Picture 16" descr="Biomed_TwoLine[5] copy.pdf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34200" y="6400800"/>
              <a:ext cx="1524000" cy="361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1" name="Picture 30" descr="Screen Shot 2012-12-17 at 1.25.07 PM.png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892" y="712024"/>
            <a:ext cx="1735180" cy="776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8873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EOL 2-Pan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5840" y="5794131"/>
            <a:ext cx="12618720" cy="1943098"/>
          </a:xfrm>
        </p:spPr>
        <p:txBody>
          <a:bodyPr anchor="ctr"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Picture Placeholder 4"/>
          <p:cNvSpPr>
            <a:spLocks noGrp="1" noChangeAspect="1"/>
          </p:cNvSpPr>
          <p:nvPr>
            <p:ph type="pic" sz="quarter" idx="10"/>
          </p:nvPr>
        </p:nvSpPr>
        <p:spPr>
          <a:xfrm>
            <a:off x="1699911" y="1507744"/>
            <a:ext cx="5486400" cy="4114801"/>
          </a:xfrm>
        </p:spPr>
        <p:txBody>
          <a:bodyPr/>
          <a:lstStyle/>
          <a:p>
            <a:r>
              <a:rPr lang="en-US"/>
              <a:t>Drag picture to placeholder or click icon to add</a:t>
            </a:r>
          </a:p>
        </p:txBody>
      </p:sp>
      <p:sp>
        <p:nvSpPr>
          <p:cNvPr id="14" name="Picture Placeholder 4"/>
          <p:cNvSpPr>
            <a:spLocks noGrp="1" noChangeAspect="1"/>
          </p:cNvSpPr>
          <p:nvPr>
            <p:ph type="pic" sz="quarter" idx="11"/>
          </p:nvPr>
        </p:nvSpPr>
        <p:spPr>
          <a:xfrm>
            <a:off x="7447305" y="1507746"/>
            <a:ext cx="5486400" cy="4114801"/>
          </a:xfrm>
        </p:spPr>
        <p:txBody>
          <a:bodyPr/>
          <a:lstStyle/>
          <a:p>
            <a:r>
              <a:rPr lang="en-US"/>
              <a:t>Drag picture to placeholder or click icon to add</a:t>
            </a:r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1005840" y="1088871"/>
            <a:ext cx="4711566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 userDrawn="1"/>
        </p:nvSpPr>
        <p:spPr>
          <a:xfrm>
            <a:off x="0" y="7976681"/>
            <a:ext cx="2081719" cy="2529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itle 1"/>
          <p:cNvSpPr txBox="1">
            <a:spLocks/>
          </p:cNvSpPr>
          <p:nvPr userDrawn="1"/>
        </p:nvSpPr>
        <p:spPr>
          <a:xfrm>
            <a:off x="1005842" y="220587"/>
            <a:ext cx="12618719" cy="1160473"/>
          </a:xfrm>
          <a:prstGeom prst="rect">
            <a:avLst/>
          </a:prstGeom>
        </p:spPr>
        <p:txBody>
          <a:bodyPr vert="horz" lIns="109728" tIns="54864" rIns="109728" bIns="54864" rtlCol="0" anchor="ctr">
            <a:normAutofit/>
          </a:bodyPr>
          <a:lstStyle>
            <a:lvl1pPr algn="l" defTabSz="109728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15382" y="298177"/>
            <a:ext cx="620690" cy="459006"/>
          </a:xfrm>
          <a:prstGeom prst="rect">
            <a:avLst/>
          </a:prstGeom>
        </p:spPr>
      </p:pic>
      <p:sp>
        <p:nvSpPr>
          <p:cNvPr id="22" name="Rectangle 21"/>
          <p:cNvSpPr/>
          <p:nvPr userDrawn="1"/>
        </p:nvSpPr>
        <p:spPr>
          <a:xfrm>
            <a:off x="1005840" y="7418"/>
            <a:ext cx="3563006" cy="21756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spcCol="0"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 userDrawn="1"/>
        </p:nvSpPr>
        <p:spPr>
          <a:xfrm>
            <a:off x="0" y="7976681"/>
            <a:ext cx="2081719" cy="2529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" name="Group 23"/>
          <p:cNvGrpSpPr>
            <a:grpSpLocks noChangeAspect="1"/>
          </p:cNvGrpSpPr>
          <p:nvPr userDrawn="1"/>
        </p:nvGrpSpPr>
        <p:grpSpPr bwMode="auto">
          <a:xfrm>
            <a:off x="0" y="7408477"/>
            <a:ext cx="3364582" cy="821123"/>
            <a:chOff x="6858000" y="6324600"/>
            <a:chExt cx="1752600" cy="457200"/>
          </a:xfrm>
        </p:grpSpPr>
        <p:sp>
          <p:nvSpPr>
            <p:cNvPr id="25" name="Rectangle 24"/>
            <p:cNvSpPr>
              <a:spLocks noChangeArrowheads="1"/>
            </p:cNvSpPr>
            <p:nvPr/>
          </p:nvSpPr>
          <p:spPr bwMode="auto">
            <a:xfrm>
              <a:off x="6858000" y="6324600"/>
              <a:ext cx="1752600" cy="457200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 dirty="0">
                <a:cs typeface="+mn-cs"/>
              </a:endParaRPr>
            </a:p>
          </p:txBody>
        </p:sp>
        <p:pic>
          <p:nvPicPr>
            <p:cNvPr id="26" name="Picture 16" descr="Biomed_TwoLine[5] copy.pdf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34200" y="6400800"/>
              <a:ext cx="1524000" cy="361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8" name="Picture 27" descr="Screen Shot 2012-12-17 at 1.25.07 PM.png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892" y="712024"/>
            <a:ext cx="1735180" cy="776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2110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EOL 1-Pan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5840" y="1503485"/>
            <a:ext cx="4234375" cy="6172200"/>
          </a:xfrm>
        </p:spPr>
        <p:txBody>
          <a:bodyPr anchor="ctr"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1005841" y="0"/>
            <a:ext cx="3563006" cy="21756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spcCol="0" rtlCol="0" anchor="ctr"/>
          <a:lstStyle/>
          <a:p>
            <a:pPr algn="ctr"/>
            <a:endParaRPr lang="en-US"/>
          </a:p>
        </p:txBody>
      </p:sp>
      <p:sp>
        <p:nvSpPr>
          <p:cNvPr id="5" name="Picture Placeholder 4"/>
          <p:cNvSpPr>
            <a:spLocks noGrp="1" noChangeAspect="1"/>
          </p:cNvSpPr>
          <p:nvPr>
            <p:ph type="pic" sz="quarter" idx="10"/>
          </p:nvPr>
        </p:nvSpPr>
        <p:spPr>
          <a:xfrm>
            <a:off x="5394961" y="1503485"/>
            <a:ext cx="8229598" cy="6172200"/>
          </a:xfrm>
        </p:spPr>
        <p:txBody>
          <a:bodyPr/>
          <a:lstStyle/>
          <a:p>
            <a:r>
              <a:rPr lang="en-US"/>
              <a:t>Drag picture to placeholder or click icon to add</a:t>
            </a:r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1005840" y="1088871"/>
            <a:ext cx="4711566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itle 1"/>
          <p:cNvSpPr txBox="1">
            <a:spLocks/>
          </p:cNvSpPr>
          <p:nvPr userDrawn="1"/>
        </p:nvSpPr>
        <p:spPr>
          <a:xfrm>
            <a:off x="1005842" y="220587"/>
            <a:ext cx="12618719" cy="1160473"/>
          </a:xfrm>
          <a:prstGeom prst="rect">
            <a:avLst/>
          </a:prstGeom>
        </p:spPr>
        <p:txBody>
          <a:bodyPr vert="horz" lIns="109728" tIns="54864" rIns="109728" bIns="54864" rtlCol="0" anchor="ctr">
            <a:normAutofit/>
          </a:bodyPr>
          <a:lstStyle>
            <a:lvl1pPr algn="l" defTabSz="109728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15382" y="298177"/>
            <a:ext cx="620690" cy="459006"/>
          </a:xfrm>
          <a:prstGeom prst="rect">
            <a:avLst/>
          </a:prstGeom>
        </p:spPr>
      </p:pic>
      <p:sp>
        <p:nvSpPr>
          <p:cNvPr id="20" name="Rectangle 19"/>
          <p:cNvSpPr/>
          <p:nvPr userDrawn="1"/>
        </p:nvSpPr>
        <p:spPr>
          <a:xfrm>
            <a:off x="1005840" y="7418"/>
            <a:ext cx="3563006" cy="21756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spcCol="0"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 userDrawn="1"/>
        </p:nvSpPr>
        <p:spPr>
          <a:xfrm>
            <a:off x="0" y="7976681"/>
            <a:ext cx="2081719" cy="2529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/>
          <p:cNvGrpSpPr>
            <a:grpSpLocks noChangeAspect="1"/>
          </p:cNvGrpSpPr>
          <p:nvPr userDrawn="1"/>
        </p:nvGrpSpPr>
        <p:grpSpPr bwMode="auto">
          <a:xfrm>
            <a:off x="0" y="7408477"/>
            <a:ext cx="3364582" cy="821123"/>
            <a:chOff x="6858000" y="6324600"/>
            <a:chExt cx="1752600" cy="457200"/>
          </a:xfrm>
        </p:grpSpPr>
        <p:sp>
          <p:nvSpPr>
            <p:cNvPr id="23" name="Rectangle 22"/>
            <p:cNvSpPr>
              <a:spLocks noChangeArrowheads="1"/>
            </p:cNvSpPr>
            <p:nvPr/>
          </p:nvSpPr>
          <p:spPr bwMode="auto">
            <a:xfrm>
              <a:off x="6858000" y="6324600"/>
              <a:ext cx="1752600" cy="457200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 dirty="0">
                <a:cs typeface="+mn-cs"/>
              </a:endParaRPr>
            </a:p>
          </p:txBody>
        </p:sp>
        <p:pic>
          <p:nvPicPr>
            <p:cNvPr id="24" name="Picture 16" descr="Biomed_TwoLine[5] copy.pdf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34200" y="6400800"/>
              <a:ext cx="1524000" cy="361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6" name="Picture 25" descr="Screen Shot 2012-12-17 at 1.25.07 PM.png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892" y="712024"/>
            <a:ext cx="1735180" cy="776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9431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sa 3-Pan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5840" y="4765429"/>
            <a:ext cx="9348774" cy="2971800"/>
          </a:xfrm>
        </p:spPr>
        <p:txBody>
          <a:bodyPr anchor="ctr"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Picture Placeholder 4"/>
          <p:cNvSpPr>
            <a:spLocks noGrp="1" noChangeAspect="1"/>
          </p:cNvSpPr>
          <p:nvPr>
            <p:ph type="pic" sz="quarter" idx="10"/>
          </p:nvPr>
        </p:nvSpPr>
        <p:spPr>
          <a:xfrm>
            <a:off x="1006475" y="1507744"/>
            <a:ext cx="4112684" cy="3084514"/>
          </a:xfrm>
        </p:spPr>
        <p:txBody>
          <a:bodyPr/>
          <a:lstStyle/>
          <a:p>
            <a:r>
              <a:rPr lang="en-US"/>
              <a:t>Drag picture to placeholder or click icon to add</a:t>
            </a:r>
          </a:p>
        </p:txBody>
      </p:sp>
      <p:sp>
        <p:nvSpPr>
          <p:cNvPr id="14" name="Picture Placeholder 4"/>
          <p:cNvSpPr>
            <a:spLocks noGrp="1" noChangeAspect="1"/>
          </p:cNvSpPr>
          <p:nvPr>
            <p:ph type="pic" sz="quarter" idx="11"/>
          </p:nvPr>
        </p:nvSpPr>
        <p:spPr>
          <a:xfrm>
            <a:off x="5259176" y="1507746"/>
            <a:ext cx="4112684" cy="3084514"/>
          </a:xfrm>
        </p:spPr>
        <p:txBody>
          <a:bodyPr/>
          <a:lstStyle/>
          <a:p>
            <a:r>
              <a:rPr lang="en-US"/>
              <a:t>Drag picture to placeholder or click icon to add</a:t>
            </a:r>
          </a:p>
        </p:txBody>
      </p:sp>
      <p:sp>
        <p:nvSpPr>
          <p:cNvPr id="15" name="Picture Placeholder 4"/>
          <p:cNvSpPr>
            <a:spLocks noGrp="1" noChangeAspect="1"/>
          </p:cNvSpPr>
          <p:nvPr>
            <p:ph type="pic" sz="quarter" idx="12"/>
          </p:nvPr>
        </p:nvSpPr>
        <p:spPr>
          <a:xfrm>
            <a:off x="9511877" y="1507746"/>
            <a:ext cx="4112684" cy="3084514"/>
          </a:xfrm>
        </p:spPr>
        <p:txBody>
          <a:bodyPr/>
          <a:lstStyle/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10641169" y="4765429"/>
            <a:ext cx="2971800" cy="2971800"/>
          </a:xfrm>
        </p:spPr>
        <p:txBody>
          <a:bodyPr/>
          <a:lstStyle/>
          <a:p>
            <a:r>
              <a:rPr lang="en-US"/>
              <a:t>Drag picture to placeholder or click icon to add</a:t>
            </a:r>
          </a:p>
        </p:txBody>
      </p:sp>
      <p:cxnSp>
        <p:nvCxnSpPr>
          <p:cNvPr id="17" name="Straight Connector 16"/>
          <p:cNvCxnSpPr/>
          <p:nvPr userDrawn="1"/>
        </p:nvCxnSpPr>
        <p:spPr>
          <a:xfrm>
            <a:off x="1005840" y="1088871"/>
            <a:ext cx="4711566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itle 1"/>
          <p:cNvSpPr txBox="1">
            <a:spLocks/>
          </p:cNvSpPr>
          <p:nvPr userDrawn="1"/>
        </p:nvSpPr>
        <p:spPr>
          <a:xfrm>
            <a:off x="1005842" y="220587"/>
            <a:ext cx="12618719" cy="1160473"/>
          </a:xfrm>
          <a:prstGeom prst="rect">
            <a:avLst/>
          </a:prstGeom>
        </p:spPr>
        <p:txBody>
          <a:bodyPr vert="horz" lIns="109728" tIns="54864" rIns="109728" bIns="54864" rtlCol="0" anchor="ctr">
            <a:normAutofit/>
          </a:bodyPr>
          <a:lstStyle>
            <a:lvl1pPr algn="l" defTabSz="109728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15382" y="298177"/>
            <a:ext cx="620690" cy="459006"/>
          </a:xfrm>
          <a:prstGeom prst="rect">
            <a:avLst/>
          </a:prstGeom>
        </p:spPr>
      </p:pic>
      <p:sp>
        <p:nvSpPr>
          <p:cNvPr id="24" name="Rectangle 23"/>
          <p:cNvSpPr/>
          <p:nvPr userDrawn="1"/>
        </p:nvSpPr>
        <p:spPr>
          <a:xfrm>
            <a:off x="1005840" y="7418"/>
            <a:ext cx="3563006" cy="21756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spcCol="0"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 userDrawn="1"/>
        </p:nvSpPr>
        <p:spPr>
          <a:xfrm>
            <a:off x="0" y="7976681"/>
            <a:ext cx="2081719" cy="2529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6" name="Group 25"/>
          <p:cNvGrpSpPr>
            <a:grpSpLocks noChangeAspect="1"/>
          </p:cNvGrpSpPr>
          <p:nvPr userDrawn="1"/>
        </p:nvGrpSpPr>
        <p:grpSpPr bwMode="auto">
          <a:xfrm>
            <a:off x="0" y="7408477"/>
            <a:ext cx="3364582" cy="821123"/>
            <a:chOff x="6858000" y="6324600"/>
            <a:chExt cx="1752600" cy="457200"/>
          </a:xfrm>
        </p:grpSpPr>
        <p:sp>
          <p:nvSpPr>
            <p:cNvPr id="27" name="Rectangle 26"/>
            <p:cNvSpPr>
              <a:spLocks noChangeArrowheads="1"/>
            </p:cNvSpPr>
            <p:nvPr/>
          </p:nvSpPr>
          <p:spPr bwMode="auto">
            <a:xfrm>
              <a:off x="6858000" y="6324600"/>
              <a:ext cx="1752600" cy="457200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 dirty="0">
                <a:cs typeface="+mn-cs"/>
              </a:endParaRPr>
            </a:p>
          </p:txBody>
        </p:sp>
        <p:pic>
          <p:nvPicPr>
            <p:cNvPr id="28" name="Picture 16" descr="Biomed_TwoLine[5] copy.pdf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34200" y="6400800"/>
              <a:ext cx="1524000" cy="361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0" name="Picture 29" descr="Screen Shot 2012-12-17 at 1.25.07 PM.png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892" y="712024"/>
            <a:ext cx="1735180" cy="776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8102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05840" y="217564"/>
            <a:ext cx="12618720" cy="1160473"/>
          </a:xfrm>
          <a:prstGeom prst="rect">
            <a:avLst/>
          </a:prstGeom>
        </p:spPr>
        <p:txBody>
          <a:bodyPr vert="horz" lIns="109728" tIns="54864" rIns="109728" bIns="54864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5840" y="1649731"/>
            <a:ext cx="12618720" cy="5894069"/>
          </a:xfrm>
          <a:prstGeom prst="rect">
            <a:avLst/>
          </a:prstGeom>
        </p:spPr>
        <p:txBody>
          <a:bodyPr vert="horz" lIns="109728" tIns="54864" rIns="109728" bIns="54864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4"/>
          </p:nvPr>
        </p:nvSpPr>
        <p:spPr>
          <a:xfrm>
            <a:off x="11182590" y="7768750"/>
            <a:ext cx="3413760" cy="438150"/>
          </a:xfrm>
          <a:prstGeom prst="rect">
            <a:avLst/>
          </a:prstGeom>
        </p:spPr>
        <p:txBody>
          <a:bodyPr vert="horz" lIns="109728" tIns="54864" rIns="109728" bIns="54864" rtlCol="0" anchor="ctr"/>
          <a:lstStyle>
            <a:lvl1pPr algn="r">
              <a:defRPr sz="1400">
                <a:solidFill>
                  <a:schemeClr val="bg2"/>
                </a:solidFill>
              </a:defRPr>
            </a:lvl1pPr>
          </a:lstStyle>
          <a:p>
            <a:fld id="{237EEB13-7B7E-42A1-9AFB-922C7B9B46E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0" y="7893747"/>
            <a:ext cx="1657890" cy="326243"/>
          </a:xfrm>
          <a:prstGeom prst="rect">
            <a:avLst/>
          </a:prstGeom>
          <a:noFill/>
        </p:spPr>
        <p:txBody>
          <a:bodyPr wrap="none" lIns="109728" tIns="54864" rIns="109728" bIns="54864" rtlCol="0">
            <a:spAutoFit/>
          </a:bodyPr>
          <a:lstStyle/>
          <a:p>
            <a:r>
              <a:rPr lang="en-US" sz="1400" dirty="0">
                <a:solidFill>
                  <a:schemeClr val="bg2"/>
                </a:solidFill>
              </a:rPr>
              <a:t>00G20SF.000 – XXXX</a:t>
            </a:r>
          </a:p>
        </p:txBody>
      </p:sp>
    </p:spTree>
    <p:extLst>
      <p:ext uri="{BB962C8B-B14F-4D97-AF65-F5344CB8AC3E}">
        <p14:creationId xmlns:p14="http://schemas.microsoft.com/office/powerpoint/2010/main" val="25533682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9" r:id="rId2"/>
    <p:sldLayoutId id="2147483650" r:id="rId3"/>
    <p:sldLayoutId id="2147483666" r:id="rId4"/>
    <p:sldLayoutId id="2147483665" r:id="rId5"/>
    <p:sldLayoutId id="2147483655" r:id="rId6"/>
    <p:sldLayoutId id="2147483663" r:id="rId7"/>
    <p:sldLayoutId id="2147483664" r:id="rId8"/>
    <p:sldLayoutId id="2147483661" r:id="rId9"/>
    <p:sldLayoutId id="2147483662" r:id="rId10"/>
    <p:sldLayoutId id="2147483667" r:id="rId11"/>
    <p:sldLayoutId id="2147483660" r:id="rId12"/>
  </p:sldLayoutIdLst>
  <p:hf hdr="0" ftr="0" dt="0"/>
  <p:txStyles>
    <p:titleStyle>
      <a:lvl1pPr algn="l" defTabSz="1097280" rtl="0" eaLnBrk="1" latinLnBrk="0" hangingPunct="1">
        <a:lnSpc>
          <a:spcPct val="90000"/>
        </a:lnSpc>
        <a:spcBef>
          <a:spcPct val="0"/>
        </a:spcBef>
        <a:buNone/>
        <a:defRPr sz="4800" b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74320" algn="l" defTabSz="109728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92024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46888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301752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56616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11480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66344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97280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algn="l" defTabSz="1097280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algn="l" defTabSz="1097280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645920" algn="l" defTabSz="1097280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60" algn="l" defTabSz="1097280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algn="l" defTabSz="1097280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291840" algn="l" defTabSz="1097280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840480" algn="l" defTabSz="1097280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389120" algn="l" defTabSz="1097280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Relationship Id="rId5" Type="http://schemas.microsoft.com/office/2007/relationships/hdphoto" Target="../media/hdphoto5.wdp"/><Relationship Id="rId4" Type="http://schemas.openxmlformats.org/officeDocument/2006/relationships/image" Target="../media/image3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6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4" Type="http://schemas.microsoft.com/office/2007/relationships/hdphoto" Target="../media/hdphoto6.wdp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1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0"/>
            <a:ext cx="14660500" cy="8229600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5149100" y="2646505"/>
            <a:ext cx="9360118" cy="2467613"/>
          </a:xfrm>
        </p:spPr>
        <p:txBody>
          <a:bodyPr>
            <a:noAutofit/>
          </a:bodyPr>
          <a:lstStyle/>
          <a:p>
            <a:r>
              <a:rPr lang="en-US" b="1" dirty="0">
                <a:solidFill>
                  <a:srgbClr val="FFC000"/>
                </a:solidFill>
                <a:latin typeface="Garamond" charset="0"/>
                <a:ea typeface="Garamond" charset="0"/>
                <a:cs typeface="Garamond" charset="0"/>
              </a:rPr>
              <a:t>Long-Term In Vivo Degradation of 1</a:t>
            </a:r>
            <a:r>
              <a:rPr lang="en-US" b="1" baseline="30000" dirty="0">
                <a:solidFill>
                  <a:srgbClr val="FFC000"/>
                </a:solidFill>
                <a:latin typeface="Garamond" charset="0"/>
                <a:ea typeface="Garamond" charset="0"/>
                <a:cs typeface="Garamond" charset="0"/>
              </a:rPr>
              <a:t>st</a:t>
            </a:r>
            <a:r>
              <a:rPr lang="en-US" b="1" dirty="0">
                <a:solidFill>
                  <a:srgbClr val="FFC000"/>
                </a:solidFill>
                <a:latin typeface="Garamond" charset="0"/>
                <a:ea typeface="Garamond" charset="0"/>
                <a:cs typeface="Garamond" charset="0"/>
              </a:rPr>
              <a:t> Generation Highly Crosslinked Polyethylene in THA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0" y="6800405"/>
            <a:ext cx="8530940" cy="213741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C000"/>
                </a:solidFill>
                <a:latin typeface="Garamond" charset="0"/>
                <a:ea typeface="Garamond" charset="0"/>
                <a:cs typeface="Garamond" charset="0"/>
              </a:rPr>
              <a:t>Jaclyn </a:t>
            </a:r>
            <a:r>
              <a:rPr lang="en-US" dirty="0" err="1">
                <a:solidFill>
                  <a:srgbClr val="FFC000"/>
                </a:solidFill>
                <a:latin typeface="Garamond" charset="0"/>
                <a:ea typeface="Garamond" charset="0"/>
                <a:cs typeface="Garamond" charset="0"/>
              </a:rPr>
              <a:t>Schachtner</a:t>
            </a:r>
            <a:r>
              <a:rPr lang="en-US" dirty="0">
                <a:solidFill>
                  <a:srgbClr val="FFC000"/>
                </a:solidFill>
                <a:latin typeface="Garamond" charset="0"/>
                <a:ea typeface="Garamond" charset="0"/>
                <a:cs typeface="Garamond" charset="0"/>
              </a:rPr>
              <a:t>, Daniel W. MacDonald, Gregg Klein, Antonia Chen, Matthew </a:t>
            </a:r>
            <a:r>
              <a:rPr lang="en-US" dirty="0" err="1">
                <a:solidFill>
                  <a:srgbClr val="FFC000"/>
                </a:solidFill>
                <a:latin typeface="Garamond" charset="0"/>
                <a:ea typeface="Garamond" charset="0"/>
                <a:cs typeface="Garamond" charset="0"/>
              </a:rPr>
              <a:t>Kraay</a:t>
            </a:r>
            <a:r>
              <a:rPr lang="en-US" dirty="0">
                <a:solidFill>
                  <a:srgbClr val="FFC000"/>
                </a:solidFill>
                <a:latin typeface="Garamond" charset="0"/>
                <a:ea typeface="Garamond" charset="0"/>
                <a:cs typeface="Garamond" charset="0"/>
              </a:rPr>
              <a:t>, Arthur </a:t>
            </a:r>
            <a:r>
              <a:rPr lang="en-US" dirty="0" err="1">
                <a:solidFill>
                  <a:srgbClr val="FFC000"/>
                </a:solidFill>
                <a:latin typeface="Garamond" charset="0"/>
                <a:ea typeface="Garamond" charset="0"/>
                <a:cs typeface="Garamond" charset="0"/>
              </a:rPr>
              <a:t>Malkani</a:t>
            </a:r>
            <a:r>
              <a:rPr lang="en-US" dirty="0">
                <a:solidFill>
                  <a:srgbClr val="FFC000"/>
                </a:solidFill>
                <a:latin typeface="Garamond" charset="0"/>
                <a:ea typeface="Garamond" charset="0"/>
                <a:cs typeface="Garamond" charset="0"/>
              </a:rPr>
              <a:t>, Michael Mont, Clare </a:t>
            </a:r>
            <a:r>
              <a:rPr lang="en-US" dirty="0" err="1">
                <a:solidFill>
                  <a:srgbClr val="FFC000"/>
                </a:solidFill>
                <a:latin typeface="Garamond" charset="0"/>
                <a:ea typeface="Garamond" charset="0"/>
                <a:cs typeface="Garamond" charset="0"/>
              </a:rPr>
              <a:t>Rimnac</a:t>
            </a:r>
            <a:r>
              <a:rPr lang="en-US" dirty="0">
                <a:solidFill>
                  <a:srgbClr val="FFC000"/>
                </a:solidFill>
                <a:latin typeface="Garamond" charset="0"/>
                <a:ea typeface="Garamond" charset="0"/>
                <a:cs typeface="Garamond" charset="0"/>
              </a:rPr>
              <a:t>, and Steven M. Kurtz</a:t>
            </a:r>
          </a:p>
        </p:txBody>
      </p:sp>
    </p:spTree>
    <p:extLst>
      <p:ext uri="{BB962C8B-B14F-4D97-AF65-F5344CB8AC3E}">
        <p14:creationId xmlns:p14="http://schemas.microsoft.com/office/powerpoint/2010/main" val="9393413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1005842" y="1381060"/>
            <a:ext cx="7061712" cy="6095728"/>
            <a:chOff x="1676224" y="1222871"/>
            <a:chExt cx="6391330" cy="6253917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C84C3276-D9FA-4E5E-BF4A-0771F16C9A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676224" y="1222871"/>
              <a:ext cx="6391330" cy="6253917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7909454" y="1791384"/>
              <a:ext cx="158100" cy="119488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Garamond" charset="0"/>
                <a:ea typeface="Garamond" charset="0"/>
                <a:cs typeface="Garamond" charset="0"/>
              </a:rPr>
              <a:t>Femoral Head Penetration Rates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453108" y="3099853"/>
            <a:ext cx="60579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Garamond" charset="0"/>
                <a:ea typeface="Garamond" charset="0"/>
                <a:cs typeface="Garamond" charset="0"/>
              </a:rPr>
              <a:t>Penetration rates were statistically similar between the two cohorts (p = 0.11).  </a:t>
            </a:r>
          </a:p>
          <a:p>
            <a:endParaRPr lang="en-US" sz="2800" dirty="0">
              <a:latin typeface="Garamond" charset="0"/>
              <a:ea typeface="Garamond" charset="0"/>
              <a:cs typeface="Garamond" charset="0"/>
            </a:endParaRPr>
          </a:p>
          <a:p>
            <a:r>
              <a:rPr lang="en-US" sz="2800" dirty="0">
                <a:latin typeface="Garamond" charset="0"/>
                <a:ea typeface="Garamond" charset="0"/>
                <a:cs typeface="Garamond" charset="0"/>
              </a:rPr>
              <a:t>*Measured 92  liners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46188" y="1381060"/>
            <a:ext cx="2893366" cy="1720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546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1F1D45-719C-4582-85D3-DDD09D3DFA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Garamond" panose="02020404030301010803" pitchFamily="18" charset="0"/>
              </a:rPr>
              <a:t>Survival Analysis – UCLA Score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6B0D73DF-B29D-49AE-98FE-71A1FB76A3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9" t="1833" r="526" b="1439"/>
          <a:stretch/>
        </p:blipFill>
        <p:spPr bwMode="auto">
          <a:xfrm>
            <a:off x="1277256" y="1117599"/>
            <a:ext cx="8948897" cy="6444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A698492-B33E-42E6-BED0-2FE5EA3D0705}"/>
              </a:ext>
            </a:extLst>
          </p:cNvPr>
          <p:cNvSpPr txBox="1"/>
          <p:nvPr/>
        </p:nvSpPr>
        <p:spPr>
          <a:xfrm>
            <a:off x="10334172" y="1683656"/>
            <a:ext cx="4122058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800" dirty="0">
                <a:latin typeface="Garamond" panose="02020404030301010803" pitchFamily="18" charset="0"/>
                <a:ea typeface="Source Sans Pro" charset="0"/>
                <a:cs typeface="Source Sans Pro" charset="0"/>
              </a:rPr>
              <a:t>Low UCLA: 1 – 5</a:t>
            </a:r>
          </a:p>
          <a:p>
            <a:pPr>
              <a:lnSpc>
                <a:spcPct val="200000"/>
              </a:lnSpc>
            </a:pPr>
            <a:r>
              <a:rPr lang="en-US" sz="2800" dirty="0">
                <a:latin typeface="Garamond" panose="02020404030301010803" pitchFamily="18" charset="0"/>
                <a:ea typeface="Source Sans Pro" charset="0"/>
                <a:cs typeface="Source Sans Pro" charset="0"/>
              </a:rPr>
              <a:t>High UCLA: 6 – 10</a:t>
            </a:r>
          </a:p>
          <a:p>
            <a:pPr>
              <a:lnSpc>
                <a:spcPct val="200000"/>
              </a:lnSpc>
            </a:pPr>
            <a:endParaRPr lang="en-US" sz="2800" dirty="0">
              <a:latin typeface="Garamond" panose="02020404030301010803" pitchFamily="18" charset="0"/>
              <a:ea typeface="Source Sans Pro" charset="0"/>
              <a:cs typeface="Source Sans Pro" charset="0"/>
            </a:endParaRPr>
          </a:p>
          <a:p>
            <a:pPr>
              <a:lnSpc>
                <a:spcPct val="200000"/>
              </a:lnSpc>
            </a:pPr>
            <a:r>
              <a:rPr lang="en-US" sz="2800" dirty="0">
                <a:latin typeface="Garamond" panose="02020404030301010803" pitchFamily="18" charset="0"/>
                <a:ea typeface="Source Sans Pro" charset="0"/>
                <a:cs typeface="Source Sans Pro" charset="0"/>
              </a:rPr>
              <a:t>Categories were significantly different (p = 0.042).</a:t>
            </a:r>
          </a:p>
        </p:txBody>
      </p:sp>
    </p:spTree>
    <p:extLst>
      <p:ext uri="{BB962C8B-B14F-4D97-AF65-F5344CB8AC3E}">
        <p14:creationId xmlns:p14="http://schemas.microsoft.com/office/powerpoint/2010/main" val="39591845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Garamond" charset="0"/>
                <a:ea typeface="Garamond" charset="0"/>
                <a:cs typeface="Garamond" charset="0"/>
              </a:rPr>
              <a:t>Osteolysis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7434" y="1761241"/>
            <a:ext cx="6740209" cy="5529449"/>
          </a:xfrm>
          <a:prstGeom prst="rect">
            <a:avLst/>
          </a:prstGeo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FAB2F53-4AA7-4C64-9BA2-D9946EE58A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5840" y="1649730"/>
            <a:ext cx="5601789" cy="589406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800" dirty="0">
                <a:latin typeface="Garamond" charset="0"/>
                <a:ea typeface="Garamond" charset="0"/>
                <a:cs typeface="Garamond" charset="0"/>
              </a:rPr>
              <a:t>How often is osteolysis occurring?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3C1D2F3-2D8C-4D6E-B3E0-7507F75354FF}"/>
              </a:ext>
            </a:extLst>
          </p:cNvPr>
          <p:cNvSpPr/>
          <p:nvPr/>
        </p:nvSpPr>
        <p:spPr>
          <a:xfrm>
            <a:off x="12755880" y="4823460"/>
            <a:ext cx="860583" cy="1365468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1523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C9B28E-EEC3-4469-B26C-E1381EC85C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Garamond" charset="0"/>
                <a:ea typeface="Garamond" charset="0"/>
                <a:cs typeface="Garamond" charset="0"/>
              </a:rPr>
              <a:t>Survivorship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27EA632-8E1F-4EC9-B008-307E7921B715}"/>
              </a:ext>
            </a:extLst>
          </p:cNvPr>
          <p:cNvSpPr/>
          <p:nvPr/>
        </p:nvSpPr>
        <p:spPr>
          <a:xfrm>
            <a:off x="3900196" y="3899357"/>
            <a:ext cx="354661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 </a:t>
            </a:r>
          </a:p>
        </p:txBody>
      </p:sp>
      <p:pic>
        <p:nvPicPr>
          <p:cNvPr id="14" name="Shape 152" descr="Fig2.tiff">
            <a:extLst>
              <a:ext uri="{FF2B5EF4-FFF2-40B4-BE49-F238E27FC236}">
                <a16:creationId xmlns:a16="http://schemas.microsoft.com/office/drawing/2014/main" id="{4F36728E-F6A7-4F17-8449-080984435A67}"/>
              </a:ext>
            </a:extLst>
          </p:cNvPr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9981" y="1381060"/>
            <a:ext cx="12970440" cy="581704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A7C3970-D480-4A61-8791-95EB9DA09E2B}"/>
              </a:ext>
            </a:extLst>
          </p:cNvPr>
          <p:cNvSpPr txBox="1"/>
          <p:nvPr/>
        </p:nvSpPr>
        <p:spPr>
          <a:xfrm>
            <a:off x="3678334" y="7752437"/>
            <a:ext cx="98199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Garamond" panose="02020404030301010803" pitchFamily="18" charset="0"/>
                <a:ea typeface="Source Sans Pro" charset="0"/>
                <a:cs typeface="Source Sans Pro" charset="0"/>
              </a:rPr>
              <a:t>Source: </a:t>
            </a:r>
            <a:r>
              <a:rPr lang="en-US" sz="2400" dirty="0">
                <a:latin typeface="Garamond" panose="02020404030301010803" pitchFamily="18" charset="0"/>
              </a:rPr>
              <a:t>Chapter 6, 3</a:t>
            </a:r>
            <a:r>
              <a:rPr lang="en-US" sz="2400" baseline="30000" dirty="0">
                <a:latin typeface="Garamond" panose="02020404030301010803" pitchFamily="18" charset="0"/>
              </a:rPr>
              <a:t>rd</a:t>
            </a:r>
            <a:r>
              <a:rPr lang="en-US" sz="2400" dirty="0">
                <a:latin typeface="Garamond" panose="02020404030301010803" pitchFamily="18" charset="0"/>
              </a:rPr>
              <a:t> Edition of the UHMWPE Biomaterials Handbook, 2016</a:t>
            </a:r>
            <a:endParaRPr lang="en-US" sz="2400" dirty="0">
              <a:latin typeface="Garamond" panose="02020404030301010803" pitchFamily="18" charset="0"/>
              <a:ea typeface="Source Sans Pro" charset="0"/>
              <a:cs typeface="Source Sans Pr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6823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Garamond" charset="0"/>
                <a:ea typeface="Garamond" charset="0"/>
                <a:cs typeface="Garamond" charset="0"/>
              </a:rPr>
              <a:t>Survival Analysis - Osteolysis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C5EDB23-E4A1-4FC6-AB51-C70B24E64F19}"/>
              </a:ext>
            </a:extLst>
          </p:cNvPr>
          <p:cNvSpPr txBox="1"/>
          <p:nvPr/>
        </p:nvSpPr>
        <p:spPr>
          <a:xfrm>
            <a:off x="10808786" y="2278743"/>
            <a:ext cx="3531328" cy="2616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latin typeface="Garamond" panose="02020404030301010803" pitchFamily="18" charset="0"/>
                <a:ea typeface="Source Sans Pro" charset="0"/>
                <a:cs typeface="Source Sans Pro" charset="0"/>
              </a:rPr>
              <a:t>Prevalence of osteolysis was found to be similar between the two materials (p = 0.29).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AA14C38-CC59-4537-8113-BA9E4A4D45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728" y="1192373"/>
            <a:ext cx="9005848" cy="6355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9297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762827-5249-4523-8948-3A3EB08F42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Garamond" panose="02020404030301010803" pitchFamily="18" charset="0"/>
              </a:rPr>
              <a:t>Case Study 1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3FECBA0-F89D-4B5A-A3B6-95D8C96994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46841" y="1910008"/>
            <a:ext cx="4833257" cy="4924665"/>
          </a:xfrm>
          <a:scene3d>
            <a:camera prst="orthographicFront"/>
            <a:lightRig rig="threePt" dir="t"/>
          </a:scene3d>
          <a:sp3d contourW="6350"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01C4EBE-3689-428E-B56E-19B9B520BCEC}"/>
              </a:ext>
            </a:extLst>
          </p:cNvPr>
          <p:cNvSpPr txBox="1"/>
          <p:nvPr/>
        </p:nvSpPr>
        <p:spPr>
          <a:xfrm>
            <a:off x="1005842" y="1482659"/>
            <a:ext cx="7871458" cy="6432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Garamond" charset="0"/>
                <a:ea typeface="Garamond" charset="0"/>
                <a:cs typeface="Garamond" charset="0"/>
              </a:rPr>
              <a:t>Male, 60y</a:t>
            </a:r>
          </a:p>
          <a:p>
            <a:pPr marL="1005840" lvl="1" indent="-457200">
              <a:lnSpc>
                <a:spcPct val="200000"/>
              </a:lnSpc>
              <a:buFont typeface="Arial" panose="020B0604020202020204" pitchFamily="34" charset="0"/>
              <a:buChar char="−"/>
            </a:pPr>
            <a:r>
              <a:rPr lang="en-US" sz="2400" dirty="0">
                <a:latin typeface="Garamond" charset="0"/>
                <a:ea typeface="Garamond" charset="0"/>
                <a:cs typeface="Garamond" charset="0"/>
              </a:rPr>
              <a:t>BMI: 30.5 kg/m</a:t>
            </a:r>
            <a:r>
              <a:rPr lang="en-US" sz="2400" baseline="30000" dirty="0">
                <a:latin typeface="Garamond" charset="0"/>
                <a:ea typeface="Garamond" charset="0"/>
                <a:cs typeface="Garamond" charset="0"/>
              </a:rPr>
              <a:t>2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Garamond" charset="0"/>
                <a:ea typeface="Garamond" charset="0"/>
                <a:cs typeface="Garamond" charset="0"/>
              </a:rPr>
              <a:t>Implanted in 2003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Garamond" charset="0"/>
                <a:ea typeface="Garamond" charset="0"/>
                <a:cs typeface="Garamond" charset="0"/>
              </a:rPr>
              <a:t>Revised in 2011</a:t>
            </a:r>
          </a:p>
          <a:p>
            <a:pPr marL="1005840" lvl="1" indent="-457200">
              <a:lnSpc>
                <a:spcPct val="200000"/>
              </a:lnSpc>
              <a:buFont typeface="Arial" panose="020B0604020202020204" pitchFamily="34" charset="0"/>
              <a:buChar char="−"/>
            </a:pPr>
            <a:r>
              <a:rPr lang="en-US" sz="2400" dirty="0">
                <a:latin typeface="Garamond" charset="0"/>
                <a:ea typeface="Garamond" charset="0"/>
                <a:cs typeface="Garamond" charset="0"/>
              </a:rPr>
              <a:t>Max UCLA Score: 8</a:t>
            </a:r>
          </a:p>
          <a:p>
            <a:pPr marL="457200" indent="-4572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Garamond" charset="0"/>
                <a:ea typeface="Garamond" charset="0"/>
                <a:cs typeface="Garamond" charset="0"/>
              </a:rPr>
              <a:t>Revision Reason: Osteolysis</a:t>
            </a:r>
          </a:p>
          <a:p>
            <a:pPr marL="1005840" lvl="1" indent="-457200">
              <a:lnSpc>
                <a:spcPct val="200000"/>
              </a:lnSpc>
              <a:buFont typeface="Garamond" panose="02020404030301010803" pitchFamily="18" charset="0"/>
              <a:buChar char="−"/>
            </a:pPr>
            <a:r>
              <a:rPr lang="en-US" sz="2400" dirty="0">
                <a:latin typeface="Garamond" charset="0"/>
                <a:ea typeface="Garamond" charset="0"/>
                <a:cs typeface="Garamond" charset="0"/>
              </a:rPr>
              <a:t>Greater trochanter and acetabular capsule</a:t>
            </a:r>
          </a:p>
          <a:p>
            <a:pPr marL="1005840" lvl="1" indent="-457200">
              <a:lnSpc>
                <a:spcPct val="200000"/>
              </a:lnSpc>
              <a:buFont typeface="Arial" panose="020B0604020202020204" pitchFamily="34" charset="0"/>
              <a:buChar char="•"/>
            </a:pPr>
            <a:endParaRPr lang="en-US" sz="2400" dirty="0">
              <a:latin typeface="Garamond" charset="0"/>
              <a:ea typeface="Garamond" charset="0"/>
              <a:cs typeface="Garamond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 err="1">
              <a:latin typeface="Arial" panose="020B0604020202020204" pitchFamily="34" charset="0"/>
              <a:ea typeface="Source Sans Pro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AB1383E-1D79-47B0-8403-441E1EB5F64E}"/>
              </a:ext>
            </a:extLst>
          </p:cNvPr>
          <p:cNvSpPr txBox="1"/>
          <p:nvPr/>
        </p:nvSpPr>
        <p:spPr>
          <a:xfrm>
            <a:off x="9983755" y="6969634"/>
            <a:ext cx="40494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Garamond" panose="02020404030301010803" pitchFamily="18" charset="0"/>
                <a:ea typeface="Source Sans Pro" charset="0"/>
                <a:cs typeface="Source Sans Pro" charset="0"/>
              </a:rPr>
              <a:t>In Vivo 7.75y </a:t>
            </a:r>
          </a:p>
        </p:txBody>
      </p:sp>
    </p:spTree>
    <p:extLst>
      <p:ext uri="{BB962C8B-B14F-4D97-AF65-F5344CB8AC3E}">
        <p14:creationId xmlns:p14="http://schemas.microsoft.com/office/powerpoint/2010/main" val="12622401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62E817B-F32B-47A9-AA01-7DFBE81AD754}"/>
              </a:ext>
            </a:extLst>
          </p:cNvPr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72142A6-ACF7-4885-87B2-F50CEBD772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backgroundMark x1="47243" y1="31127" x2="47243" y2="31127"/>
                        <a14:backgroundMark x1="54075" y1="52042" x2="54075" y2="52042"/>
                        <a14:backgroundMark x1="60539" y1="42443" x2="60539" y2="42443"/>
                        <a14:backgroundMark x1="74387" y1="24959" x2="74387" y2="24959"/>
                        <a14:backgroundMark x1="45925" y1="24959" x2="45925" y2="24959"/>
                        <a14:backgroundMark x1="43903" y1="37255" x2="43903" y2="37255"/>
                        <a14:backgroundMark x1="51838" y1="23734" x2="51838" y2="237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3231" y="-2187995"/>
            <a:ext cx="15108357" cy="11331268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A764974-88B4-4C63-944B-9F6C7B6B0908}"/>
              </a:ext>
            </a:extLst>
          </p:cNvPr>
          <p:cNvSpPr txBox="1"/>
          <p:nvPr/>
        </p:nvSpPr>
        <p:spPr>
          <a:xfrm>
            <a:off x="11152" y="-11150"/>
            <a:ext cx="45496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Garamond" charset="0"/>
                <a:ea typeface="Garamond" charset="0"/>
                <a:cs typeface="Garamond" charset="0"/>
              </a:rPr>
              <a:t>Superior</a:t>
            </a:r>
            <a:r>
              <a:rPr lang="en-US" sz="4400" dirty="0">
                <a:solidFill>
                  <a:schemeClr val="bg1"/>
                </a:solidFill>
                <a:latin typeface="Garamond" charset="0"/>
                <a:ea typeface="Garamond" charset="0"/>
                <a:cs typeface="Garamond" charset="0"/>
              </a:rPr>
              <a:t> Rim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01BC7CB-B02B-42F1-9635-677060410F8F}"/>
              </a:ext>
            </a:extLst>
          </p:cNvPr>
          <p:cNvSpPr txBox="1"/>
          <p:nvPr/>
        </p:nvSpPr>
        <p:spPr>
          <a:xfrm>
            <a:off x="9962124" y="7449011"/>
            <a:ext cx="47128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Garamond" charset="0"/>
                <a:ea typeface="Garamond" charset="0"/>
                <a:cs typeface="Garamond" charset="0"/>
              </a:rPr>
              <a:t>Inferior Backside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AD57DB43-0086-48E1-8A0B-C4AF047A7344}"/>
              </a:ext>
            </a:extLst>
          </p:cNvPr>
          <p:cNvGrpSpPr/>
          <p:nvPr/>
        </p:nvGrpSpPr>
        <p:grpSpPr>
          <a:xfrm>
            <a:off x="4016879" y="1888131"/>
            <a:ext cx="7206793" cy="3732275"/>
            <a:chOff x="4413405" y="2167584"/>
            <a:chExt cx="6254595" cy="3196154"/>
          </a:xfrm>
        </p:grpSpPr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B320865B-FD64-4B9A-B629-8EF7E373F4F7}"/>
                </a:ext>
              </a:extLst>
            </p:cNvPr>
            <p:cNvCxnSpPr>
              <a:cxnSpLocks/>
            </p:cNvCxnSpPr>
            <p:nvPr/>
          </p:nvCxnSpPr>
          <p:spPr>
            <a:xfrm>
              <a:off x="4413405" y="2943746"/>
              <a:ext cx="855281" cy="0"/>
            </a:xfrm>
            <a:prstGeom prst="straightConnector1">
              <a:avLst/>
            </a:prstGeom>
            <a:ln w="76200"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8E8C0FCA-D477-4660-AEF2-F1D0F93CA615}"/>
                </a:ext>
              </a:extLst>
            </p:cNvPr>
            <p:cNvCxnSpPr>
              <a:cxnSpLocks/>
            </p:cNvCxnSpPr>
            <p:nvPr/>
          </p:nvCxnSpPr>
          <p:spPr>
            <a:xfrm>
              <a:off x="9857147" y="2943746"/>
              <a:ext cx="810853" cy="0"/>
            </a:xfrm>
            <a:prstGeom prst="straightConnector1">
              <a:avLst/>
            </a:prstGeom>
            <a:ln w="76200"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40A58AC7-B52C-4B46-A697-7B796366C4E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805291" y="2167584"/>
              <a:ext cx="0" cy="747134"/>
            </a:xfrm>
            <a:prstGeom prst="straightConnector1">
              <a:avLst/>
            </a:prstGeom>
            <a:ln w="76200"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09616EE4-CBD1-45BD-A1BB-ECA1DEB579A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274079" y="2167584"/>
              <a:ext cx="0" cy="747134"/>
            </a:xfrm>
            <a:prstGeom prst="straightConnector1">
              <a:avLst/>
            </a:prstGeom>
            <a:ln w="76200"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B5151881-ADDB-46B0-8433-23EDE90F591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570477" y="4412343"/>
              <a:ext cx="714209" cy="951395"/>
            </a:xfrm>
            <a:prstGeom prst="straightConnector1">
              <a:avLst/>
            </a:prstGeom>
            <a:ln w="76200"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97056E3A-B50C-4EA9-A5A1-A3CC93938BB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994323" y="4289030"/>
              <a:ext cx="759277" cy="732913"/>
            </a:xfrm>
            <a:prstGeom prst="straightConnector1">
              <a:avLst/>
            </a:prstGeom>
            <a:ln w="76200"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21B8CE51-6824-43F4-8F82-2E0D75DF3539}"/>
              </a:ext>
            </a:extLst>
          </p:cNvPr>
          <p:cNvSpPr txBox="1"/>
          <p:nvPr/>
        </p:nvSpPr>
        <p:spPr>
          <a:xfrm>
            <a:off x="5781717" y="3898315"/>
            <a:ext cx="16483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bg1"/>
                </a:solidFill>
                <a:latin typeface="Garamond" charset="0"/>
                <a:ea typeface="Garamond" charset="0"/>
                <a:cs typeface="Garamond" charset="0"/>
              </a:rPr>
              <a:t>OI</a:t>
            </a:r>
            <a:r>
              <a:rPr lang="en-US" sz="2400" baseline="-25000" dirty="0" err="1">
                <a:solidFill>
                  <a:schemeClr val="bg1"/>
                </a:solidFill>
                <a:latin typeface="Garamond" charset="0"/>
                <a:ea typeface="Garamond" charset="0"/>
                <a:cs typeface="Garamond" charset="0"/>
              </a:rPr>
              <a:t>Max</a:t>
            </a:r>
            <a:r>
              <a:rPr lang="en-US" sz="1800" dirty="0">
                <a:solidFill>
                  <a:schemeClr val="bg1"/>
                </a:solidFill>
                <a:latin typeface="Garamond" charset="0"/>
                <a:ea typeface="Garamond" charset="0"/>
                <a:cs typeface="Garamond" charset="0"/>
              </a:rPr>
              <a:t>: </a:t>
            </a:r>
            <a:r>
              <a:rPr lang="en-US" sz="2400" dirty="0">
                <a:solidFill>
                  <a:schemeClr val="bg1"/>
                </a:solidFill>
                <a:latin typeface="Garamond" charset="0"/>
                <a:ea typeface="Garamond" charset="0"/>
                <a:cs typeface="Garamond" charset="0"/>
              </a:rPr>
              <a:t>0.30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BCCD4FA-24D1-4725-8076-2010E0471A0C}"/>
              </a:ext>
            </a:extLst>
          </p:cNvPr>
          <p:cNvSpPr txBox="1"/>
          <p:nvPr/>
        </p:nvSpPr>
        <p:spPr>
          <a:xfrm>
            <a:off x="2368547" y="2563653"/>
            <a:ext cx="16483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bg1"/>
                </a:solidFill>
                <a:latin typeface="Garamond" charset="0"/>
                <a:ea typeface="Garamond" charset="0"/>
                <a:cs typeface="Garamond" charset="0"/>
              </a:rPr>
              <a:t>OI</a:t>
            </a:r>
            <a:r>
              <a:rPr lang="en-US" sz="2400" baseline="-25000" dirty="0" err="1">
                <a:solidFill>
                  <a:schemeClr val="bg1"/>
                </a:solidFill>
                <a:latin typeface="Garamond" charset="0"/>
                <a:ea typeface="Garamond" charset="0"/>
                <a:cs typeface="Garamond" charset="0"/>
              </a:rPr>
              <a:t>Max</a:t>
            </a:r>
            <a:r>
              <a:rPr lang="en-US" sz="1800" dirty="0">
                <a:solidFill>
                  <a:schemeClr val="bg1"/>
                </a:solidFill>
                <a:latin typeface="Garamond" charset="0"/>
                <a:ea typeface="Garamond" charset="0"/>
                <a:cs typeface="Garamond" charset="0"/>
              </a:rPr>
              <a:t>: </a:t>
            </a:r>
            <a:r>
              <a:rPr lang="en-US" sz="2400" dirty="0">
                <a:solidFill>
                  <a:schemeClr val="bg1"/>
                </a:solidFill>
                <a:latin typeface="Garamond" charset="0"/>
                <a:ea typeface="Garamond" charset="0"/>
                <a:cs typeface="Garamond" charset="0"/>
              </a:rPr>
              <a:t>0.29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2CF72B4-FC49-47B8-AABA-966570083ACE}"/>
              </a:ext>
            </a:extLst>
          </p:cNvPr>
          <p:cNvSpPr txBox="1"/>
          <p:nvPr/>
        </p:nvSpPr>
        <p:spPr>
          <a:xfrm>
            <a:off x="3644260" y="1279028"/>
            <a:ext cx="16483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bg1"/>
                </a:solidFill>
                <a:latin typeface="Garamond" charset="0"/>
                <a:ea typeface="Garamond" charset="0"/>
                <a:cs typeface="Garamond" charset="0"/>
              </a:rPr>
              <a:t>OI</a:t>
            </a:r>
            <a:r>
              <a:rPr lang="en-US" sz="2400" baseline="-25000" dirty="0" err="1">
                <a:solidFill>
                  <a:schemeClr val="bg1"/>
                </a:solidFill>
                <a:latin typeface="Garamond" charset="0"/>
                <a:ea typeface="Garamond" charset="0"/>
                <a:cs typeface="Garamond" charset="0"/>
              </a:rPr>
              <a:t>Max</a:t>
            </a:r>
            <a:r>
              <a:rPr lang="en-US" sz="1800" dirty="0">
                <a:solidFill>
                  <a:schemeClr val="bg1"/>
                </a:solidFill>
                <a:latin typeface="Garamond" charset="0"/>
                <a:ea typeface="Garamond" charset="0"/>
                <a:cs typeface="Garamond" charset="0"/>
              </a:rPr>
              <a:t>: </a:t>
            </a:r>
            <a:r>
              <a:rPr lang="en-US" sz="2400" dirty="0">
                <a:solidFill>
                  <a:schemeClr val="bg1"/>
                </a:solidFill>
                <a:latin typeface="Garamond" charset="0"/>
                <a:ea typeface="Garamond" charset="0"/>
                <a:cs typeface="Garamond" charset="0"/>
              </a:rPr>
              <a:t>0.30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A3D5446-7137-4BD8-86D6-BEB28EA31450}"/>
              </a:ext>
            </a:extLst>
          </p:cNvPr>
          <p:cNvSpPr txBox="1"/>
          <p:nvPr/>
        </p:nvSpPr>
        <p:spPr>
          <a:xfrm>
            <a:off x="3736684" y="5769851"/>
            <a:ext cx="16483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bg1"/>
                </a:solidFill>
                <a:latin typeface="Garamond" charset="0"/>
                <a:ea typeface="Garamond" charset="0"/>
                <a:cs typeface="Garamond" charset="0"/>
              </a:rPr>
              <a:t>OI</a:t>
            </a:r>
            <a:r>
              <a:rPr lang="en-US" sz="2400" baseline="-25000" dirty="0" err="1">
                <a:solidFill>
                  <a:schemeClr val="bg1"/>
                </a:solidFill>
                <a:latin typeface="Garamond" charset="0"/>
                <a:ea typeface="Garamond" charset="0"/>
                <a:cs typeface="Garamond" charset="0"/>
              </a:rPr>
              <a:t>Max</a:t>
            </a:r>
            <a:r>
              <a:rPr lang="en-US" sz="1800" dirty="0">
                <a:solidFill>
                  <a:schemeClr val="bg1"/>
                </a:solidFill>
                <a:latin typeface="Garamond" charset="0"/>
                <a:ea typeface="Garamond" charset="0"/>
                <a:cs typeface="Garamond" charset="0"/>
              </a:rPr>
              <a:t>: </a:t>
            </a:r>
            <a:r>
              <a:rPr lang="en-US" sz="2400" dirty="0">
                <a:solidFill>
                  <a:schemeClr val="bg1"/>
                </a:solidFill>
                <a:latin typeface="Garamond" charset="0"/>
                <a:ea typeface="Garamond" charset="0"/>
                <a:cs typeface="Garamond" charset="0"/>
              </a:rPr>
              <a:t>0.30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98DC704-DA6D-4D5C-98E2-F5BE98958FCF}"/>
              </a:ext>
            </a:extLst>
          </p:cNvPr>
          <p:cNvSpPr txBox="1"/>
          <p:nvPr/>
        </p:nvSpPr>
        <p:spPr>
          <a:xfrm>
            <a:off x="10170064" y="5158741"/>
            <a:ext cx="16483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bg1"/>
                </a:solidFill>
                <a:latin typeface="Garamond" charset="0"/>
                <a:ea typeface="Garamond" charset="0"/>
                <a:cs typeface="Garamond" charset="0"/>
              </a:rPr>
              <a:t>OI</a:t>
            </a:r>
            <a:r>
              <a:rPr lang="en-US" sz="2400" baseline="-25000" dirty="0" err="1">
                <a:solidFill>
                  <a:schemeClr val="bg1"/>
                </a:solidFill>
                <a:latin typeface="Garamond" charset="0"/>
                <a:ea typeface="Garamond" charset="0"/>
                <a:cs typeface="Garamond" charset="0"/>
              </a:rPr>
              <a:t>Max</a:t>
            </a:r>
            <a:r>
              <a:rPr lang="en-US" sz="1800" dirty="0">
                <a:solidFill>
                  <a:schemeClr val="bg1"/>
                </a:solidFill>
                <a:latin typeface="Garamond" charset="0"/>
                <a:ea typeface="Garamond" charset="0"/>
                <a:cs typeface="Garamond" charset="0"/>
              </a:rPr>
              <a:t>: </a:t>
            </a:r>
            <a:r>
              <a:rPr lang="en-US" sz="2400" dirty="0">
                <a:solidFill>
                  <a:schemeClr val="bg1"/>
                </a:solidFill>
                <a:latin typeface="Garamond" charset="0"/>
                <a:ea typeface="Garamond" charset="0"/>
                <a:cs typeface="Garamond" charset="0"/>
              </a:rPr>
              <a:t>0.30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9287B57-A63C-4F80-91D2-A834D7F12FB3}"/>
              </a:ext>
            </a:extLst>
          </p:cNvPr>
          <p:cNvSpPr txBox="1"/>
          <p:nvPr/>
        </p:nvSpPr>
        <p:spPr>
          <a:xfrm>
            <a:off x="8084297" y="3735466"/>
            <a:ext cx="16483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bg1"/>
                </a:solidFill>
                <a:latin typeface="Garamond" charset="0"/>
                <a:ea typeface="Garamond" charset="0"/>
                <a:cs typeface="Garamond" charset="0"/>
              </a:rPr>
              <a:t>OI</a:t>
            </a:r>
            <a:r>
              <a:rPr lang="en-US" sz="2400" baseline="-25000" dirty="0" err="1">
                <a:solidFill>
                  <a:schemeClr val="bg1"/>
                </a:solidFill>
                <a:latin typeface="Garamond" charset="0"/>
                <a:ea typeface="Garamond" charset="0"/>
                <a:cs typeface="Garamond" charset="0"/>
              </a:rPr>
              <a:t>Max</a:t>
            </a:r>
            <a:r>
              <a:rPr lang="en-US" sz="1800" dirty="0">
                <a:solidFill>
                  <a:schemeClr val="bg1"/>
                </a:solidFill>
                <a:latin typeface="Garamond" charset="0"/>
                <a:ea typeface="Garamond" charset="0"/>
                <a:cs typeface="Garamond" charset="0"/>
              </a:rPr>
              <a:t>: </a:t>
            </a:r>
            <a:r>
              <a:rPr lang="en-US" sz="2400" dirty="0">
                <a:solidFill>
                  <a:schemeClr val="bg1"/>
                </a:solidFill>
                <a:latin typeface="Garamond" charset="0"/>
                <a:ea typeface="Garamond" charset="0"/>
                <a:cs typeface="Garamond" charset="0"/>
              </a:rPr>
              <a:t>0.29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76BFC90-3721-4F92-A42C-81A93B5C4CF9}"/>
              </a:ext>
            </a:extLst>
          </p:cNvPr>
          <p:cNvSpPr txBox="1"/>
          <p:nvPr/>
        </p:nvSpPr>
        <p:spPr>
          <a:xfrm>
            <a:off x="10098902" y="1274174"/>
            <a:ext cx="16483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bg1"/>
                </a:solidFill>
                <a:latin typeface="Garamond" charset="0"/>
                <a:ea typeface="Garamond" charset="0"/>
                <a:cs typeface="Garamond" charset="0"/>
              </a:rPr>
              <a:t>OI</a:t>
            </a:r>
            <a:r>
              <a:rPr lang="en-US" sz="2400" baseline="-25000" dirty="0" err="1">
                <a:solidFill>
                  <a:schemeClr val="bg1"/>
                </a:solidFill>
                <a:latin typeface="Garamond" charset="0"/>
                <a:ea typeface="Garamond" charset="0"/>
                <a:cs typeface="Garamond" charset="0"/>
              </a:rPr>
              <a:t>Max</a:t>
            </a:r>
            <a:r>
              <a:rPr lang="en-US" sz="1800" dirty="0">
                <a:solidFill>
                  <a:schemeClr val="bg1"/>
                </a:solidFill>
                <a:latin typeface="Garamond" charset="0"/>
                <a:ea typeface="Garamond" charset="0"/>
                <a:cs typeface="Garamond" charset="0"/>
              </a:rPr>
              <a:t>: </a:t>
            </a:r>
            <a:r>
              <a:rPr lang="en-US" sz="2400" dirty="0">
                <a:solidFill>
                  <a:schemeClr val="bg1"/>
                </a:solidFill>
                <a:latin typeface="Garamond" charset="0"/>
                <a:ea typeface="Garamond" charset="0"/>
                <a:cs typeface="Garamond" charset="0"/>
              </a:rPr>
              <a:t>0.30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2809397-9563-4B40-AE49-E2D4BFA7A3DE}"/>
              </a:ext>
            </a:extLst>
          </p:cNvPr>
          <p:cNvSpPr txBox="1"/>
          <p:nvPr/>
        </p:nvSpPr>
        <p:spPr>
          <a:xfrm>
            <a:off x="11494397" y="2579782"/>
            <a:ext cx="16483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bg1"/>
                </a:solidFill>
                <a:latin typeface="Garamond" charset="0"/>
                <a:ea typeface="Garamond" charset="0"/>
                <a:cs typeface="Garamond" charset="0"/>
              </a:rPr>
              <a:t>OI</a:t>
            </a:r>
            <a:r>
              <a:rPr lang="en-US" sz="2400" baseline="-25000" dirty="0" err="1">
                <a:solidFill>
                  <a:schemeClr val="bg1"/>
                </a:solidFill>
                <a:latin typeface="Garamond" charset="0"/>
                <a:ea typeface="Garamond" charset="0"/>
                <a:cs typeface="Garamond" charset="0"/>
              </a:rPr>
              <a:t>Max</a:t>
            </a:r>
            <a:r>
              <a:rPr lang="en-US" sz="1800" dirty="0">
                <a:solidFill>
                  <a:schemeClr val="bg1"/>
                </a:solidFill>
                <a:latin typeface="Garamond" charset="0"/>
                <a:ea typeface="Garamond" charset="0"/>
                <a:cs typeface="Garamond" charset="0"/>
              </a:rPr>
              <a:t>: </a:t>
            </a:r>
            <a:r>
              <a:rPr lang="en-US" sz="2400" dirty="0">
                <a:solidFill>
                  <a:schemeClr val="bg1"/>
                </a:solidFill>
                <a:latin typeface="Garamond" charset="0"/>
                <a:ea typeface="Garamond" charset="0"/>
                <a:cs typeface="Garamond" charset="0"/>
              </a:rPr>
              <a:t>0.31</a:t>
            </a:r>
          </a:p>
        </p:txBody>
      </p:sp>
    </p:spTree>
    <p:extLst>
      <p:ext uri="{BB962C8B-B14F-4D97-AF65-F5344CB8AC3E}">
        <p14:creationId xmlns:p14="http://schemas.microsoft.com/office/powerpoint/2010/main" val="16851954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A25664-ED5E-47A5-A9B3-6A71C96490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Garamond" panose="02020404030301010803" pitchFamily="18" charset="0"/>
              </a:rPr>
              <a:t>Radiographs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CC08245-9C32-4E93-9BDB-263BB63ED0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70743" y="1381060"/>
            <a:ext cx="4659202" cy="5671523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8092C1F-BD6F-449C-A760-A05CACB8FDE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00571" y="1381060"/>
            <a:ext cx="4368800" cy="567152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7A8216A-D2D5-4363-B1D3-C8D6296FCE46}"/>
              </a:ext>
            </a:extLst>
          </p:cNvPr>
          <p:cNvSpPr txBox="1"/>
          <p:nvPr/>
        </p:nvSpPr>
        <p:spPr>
          <a:xfrm>
            <a:off x="3100219" y="7052582"/>
            <a:ext cx="20002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Garamond" charset="0"/>
                <a:ea typeface="Garamond" charset="0"/>
                <a:cs typeface="Garamond" charset="0"/>
              </a:rPr>
              <a:t>Pre-Revision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FB5E286-6ED5-4855-8FD2-B8D2D5D2B0DF}"/>
              </a:ext>
            </a:extLst>
          </p:cNvPr>
          <p:cNvSpPr txBox="1"/>
          <p:nvPr/>
        </p:nvSpPr>
        <p:spPr>
          <a:xfrm>
            <a:off x="9384846" y="7052582"/>
            <a:ext cx="20002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Garamond" charset="0"/>
                <a:ea typeface="Garamond" charset="0"/>
                <a:cs typeface="Garamond" charset="0"/>
              </a:rPr>
              <a:t>Post-Revision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F28C7908-B207-4C87-B547-A20B76904AB7}"/>
              </a:ext>
            </a:extLst>
          </p:cNvPr>
          <p:cNvSpPr/>
          <p:nvPr/>
        </p:nvSpPr>
        <p:spPr>
          <a:xfrm>
            <a:off x="2438400" y="2541533"/>
            <a:ext cx="1059544" cy="130628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3791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CF8870-DF09-4B70-BD02-72AD31F1C0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Garamond" panose="02020404030301010803" pitchFamily="18" charset="0"/>
              </a:rPr>
              <a:t>Case Study 2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0DEBB91-D591-4126-B8BA-BAFC68A823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6200000">
            <a:off x="9044063" y="1895357"/>
            <a:ext cx="4385801" cy="4775195"/>
          </a:xfrm>
          <a:ln w="28575">
            <a:solidFill>
              <a:schemeClr val="tx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9B3281A-AE25-47C8-B95E-38A47E99A8C9}"/>
              </a:ext>
            </a:extLst>
          </p:cNvPr>
          <p:cNvSpPr txBox="1"/>
          <p:nvPr/>
        </p:nvSpPr>
        <p:spPr>
          <a:xfrm>
            <a:off x="707263" y="1741216"/>
            <a:ext cx="7871458" cy="6432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Garamond" charset="0"/>
                <a:ea typeface="Garamond" charset="0"/>
                <a:cs typeface="Garamond" charset="0"/>
              </a:rPr>
              <a:t>Male, 42y</a:t>
            </a:r>
          </a:p>
          <a:p>
            <a:pPr marL="1005840" lvl="1" indent="-457200">
              <a:lnSpc>
                <a:spcPct val="200000"/>
              </a:lnSpc>
              <a:buFont typeface="Arial" panose="020B0604020202020204" pitchFamily="34" charset="0"/>
              <a:buChar char="−"/>
            </a:pPr>
            <a:r>
              <a:rPr lang="en-US" sz="2400" dirty="0">
                <a:latin typeface="Garamond" charset="0"/>
                <a:ea typeface="Garamond" charset="0"/>
                <a:cs typeface="Garamond" charset="0"/>
              </a:rPr>
              <a:t>BMI: 22.9 kg/m</a:t>
            </a:r>
            <a:r>
              <a:rPr lang="en-US" sz="2400" baseline="30000" dirty="0">
                <a:latin typeface="Garamond" charset="0"/>
                <a:ea typeface="Garamond" charset="0"/>
                <a:cs typeface="Garamond" charset="0"/>
              </a:rPr>
              <a:t>2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Garamond" charset="0"/>
                <a:ea typeface="Garamond" charset="0"/>
                <a:cs typeface="Garamond" charset="0"/>
              </a:rPr>
              <a:t>Implanted in 1999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Garamond" charset="0"/>
                <a:ea typeface="Garamond" charset="0"/>
                <a:cs typeface="Garamond" charset="0"/>
              </a:rPr>
              <a:t>Revised in 2009</a:t>
            </a:r>
          </a:p>
          <a:p>
            <a:pPr marL="1005840" lvl="1" indent="-457200">
              <a:lnSpc>
                <a:spcPct val="200000"/>
              </a:lnSpc>
              <a:buFont typeface="Arial" panose="020B0604020202020204" pitchFamily="34" charset="0"/>
              <a:buChar char="−"/>
            </a:pPr>
            <a:r>
              <a:rPr lang="en-US" sz="2400" dirty="0">
                <a:latin typeface="Garamond" charset="0"/>
                <a:ea typeface="Garamond" charset="0"/>
                <a:cs typeface="Garamond" charset="0"/>
              </a:rPr>
              <a:t>Max UCLA Score: 8</a:t>
            </a:r>
          </a:p>
          <a:p>
            <a:pPr marL="457200" indent="-4572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Garamond" charset="0"/>
                <a:ea typeface="Garamond" charset="0"/>
                <a:cs typeface="Garamond" charset="0"/>
              </a:rPr>
              <a:t>Revision Reason: Osteolysis</a:t>
            </a:r>
          </a:p>
          <a:p>
            <a:pPr marL="1005840" lvl="1" indent="-457200">
              <a:lnSpc>
                <a:spcPct val="200000"/>
              </a:lnSpc>
              <a:buFont typeface="Garamond" panose="02020404030301010803" pitchFamily="18" charset="0"/>
              <a:buChar char="−"/>
            </a:pPr>
            <a:r>
              <a:rPr lang="en-US" sz="2400" dirty="0">
                <a:latin typeface="Garamond" charset="0"/>
                <a:ea typeface="Garamond" charset="0"/>
                <a:cs typeface="Garamond" charset="0"/>
              </a:rPr>
              <a:t>Acetabulum</a:t>
            </a:r>
          </a:p>
          <a:p>
            <a:pPr marL="1005840" lvl="1" indent="-457200">
              <a:lnSpc>
                <a:spcPct val="200000"/>
              </a:lnSpc>
              <a:buFont typeface="Arial" panose="020B0604020202020204" pitchFamily="34" charset="0"/>
              <a:buChar char="•"/>
            </a:pPr>
            <a:endParaRPr lang="en-US" sz="2400" dirty="0">
              <a:latin typeface="Garamond" charset="0"/>
              <a:ea typeface="Garamond" charset="0"/>
              <a:cs typeface="Garamond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 err="1">
              <a:latin typeface="Arial" panose="020B0604020202020204" pitchFamily="34" charset="0"/>
              <a:ea typeface="Source Sans Pro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4E0308B-BD1A-4EB8-910F-37407DD9F0E3}"/>
              </a:ext>
            </a:extLst>
          </p:cNvPr>
          <p:cNvSpPr txBox="1"/>
          <p:nvPr/>
        </p:nvSpPr>
        <p:spPr>
          <a:xfrm>
            <a:off x="9971314" y="6600073"/>
            <a:ext cx="36532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Garamond" panose="02020404030301010803" pitchFamily="18" charset="0"/>
                <a:ea typeface="Source Sans Pro" charset="0"/>
                <a:cs typeface="Source Sans Pro" charset="0"/>
              </a:rPr>
              <a:t>In Vivo 9.75y</a:t>
            </a:r>
          </a:p>
        </p:txBody>
      </p:sp>
    </p:spTree>
    <p:extLst>
      <p:ext uri="{BB962C8B-B14F-4D97-AF65-F5344CB8AC3E}">
        <p14:creationId xmlns:p14="http://schemas.microsoft.com/office/powerpoint/2010/main" val="18110680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4EDE246-284A-474E-9BE9-7271CA530D4C}"/>
              </a:ext>
            </a:extLst>
          </p:cNvPr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C90F416-6312-4737-857B-A75ECB03F7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6660" y="881568"/>
            <a:ext cx="9677079" cy="5844197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CC74557-4E7F-4AFB-B5C9-FE624E24D2D5}"/>
              </a:ext>
            </a:extLst>
          </p:cNvPr>
          <p:cNvSpPr txBox="1"/>
          <p:nvPr/>
        </p:nvSpPr>
        <p:spPr>
          <a:xfrm>
            <a:off x="11152" y="-11150"/>
            <a:ext cx="454969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Garamond" charset="0"/>
                <a:ea typeface="Garamond" charset="0"/>
                <a:cs typeface="Garamond" charset="0"/>
              </a:rPr>
              <a:t>Superior Rim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8D18566-9ACD-4FB1-98B0-23E904081CCC}"/>
              </a:ext>
            </a:extLst>
          </p:cNvPr>
          <p:cNvSpPr txBox="1"/>
          <p:nvPr/>
        </p:nvSpPr>
        <p:spPr>
          <a:xfrm>
            <a:off x="10628352" y="7471309"/>
            <a:ext cx="454969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Garamond" charset="0"/>
                <a:ea typeface="Garamond" charset="0"/>
                <a:cs typeface="Garamond" charset="0"/>
              </a:rPr>
              <a:t>Inferior Backside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CDA7461C-1831-4E62-A9B2-9F13578DD58F}"/>
              </a:ext>
            </a:extLst>
          </p:cNvPr>
          <p:cNvCxnSpPr>
            <a:cxnSpLocks/>
          </p:cNvCxnSpPr>
          <p:nvPr/>
        </p:nvCxnSpPr>
        <p:spPr>
          <a:xfrm>
            <a:off x="3458471" y="3379175"/>
            <a:ext cx="1749149" cy="0"/>
          </a:xfrm>
          <a:prstGeom prst="straightConnector1">
            <a:avLst/>
          </a:prstGeom>
          <a:ln w="762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84CCBE5D-B002-4EB5-B7E7-4D3C4D8F1C48}"/>
              </a:ext>
            </a:extLst>
          </p:cNvPr>
          <p:cNvCxnSpPr>
            <a:cxnSpLocks/>
          </p:cNvCxnSpPr>
          <p:nvPr/>
        </p:nvCxnSpPr>
        <p:spPr>
          <a:xfrm>
            <a:off x="9622971" y="2958261"/>
            <a:ext cx="1538515" cy="0"/>
          </a:xfrm>
          <a:prstGeom prst="straightConnector1">
            <a:avLst/>
          </a:prstGeom>
          <a:ln w="762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F70B5156-D33D-4372-9635-03B4AC8EB2FC}"/>
              </a:ext>
            </a:extLst>
          </p:cNvPr>
          <p:cNvCxnSpPr>
            <a:cxnSpLocks/>
          </p:cNvCxnSpPr>
          <p:nvPr/>
        </p:nvCxnSpPr>
        <p:spPr>
          <a:xfrm flipV="1">
            <a:off x="3980985" y="1340272"/>
            <a:ext cx="0" cy="1240617"/>
          </a:xfrm>
          <a:prstGeom prst="straightConnector1">
            <a:avLst/>
          </a:prstGeom>
          <a:ln w="762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AB21F4D6-9DCE-4CA1-B7E3-5DBD87CAF419}"/>
              </a:ext>
            </a:extLst>
          </p:cNvPr>
          <p:cNvCxnSpPr>
            <a:cxnSpLocks/>
          </p:cNvCxnSpPr>
          <p:nvPr/>
        </p:nvCxnSpPr>
        <p:spPr>
          <a:xfrm flipV="1">
            <a:off x="10628352" y="1833757"/>
            <a:ext cx="0" cy="965427"/>
          </a:xfrm>
          <a:prstGeom prst="straightConnector1">
            <a:avLst/>
          </a:prstGeom>
          <a:ln w="762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BE39D31C-3A61-4FB2-BE4E-D9E26497234D}"/>
              </a:ext>
            </a:extLst>
          </p:cNvPr>
          <p:cNvCxnSpPr>
            <a:cxnSpLocks/>
          </p:cNvCxnSpPr>
          <p:nvPr/>
        </p:nvCxnSpPr>
        <p:spPr>
          <a:xfrm flipV="1">
            <a:off x="4688114" y="4092499"/>
            <a:ext cx="1287701" cy="1784284"/>
          </a:xfrm>
          <a:prstGeom prst="straightConnector1">
            <a:avLst/>
          </a:prstGeom>
          <a:ln w="762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950EB626-20D3-4279-A797-975DA26BD008}"/>
              </a:ext>
            </a:extLst>
          </p:cNvPr>
          <p:cNvCxnSpPr>
            <a:cxnSpLocks/>
          </p:cNvCxnSpPr>
          <p:nvPr/>
        </p:nvCxnSpPr>
        <p:spPr>
          <a:xfrm flipH="1" flipV="1">
            <a:off x="8821590" y="3945512"/>
            <a:ext cx="1570638" cy="1642488"/>
          </a:xfrm>
          <a:prstGeom prst="straightConnector1">
            <a:avLst/>
          </a:prstGeom>
          <a:ln w="762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1D6E33E0-A4AB-48E8-B02B-A676543F9BDA}"/>
              </a:ext>
            </a:extLst>
          </p:cNvPr>
          <p:cNvSpPr txBox="1"/>
          <p:nvPr/>
        </p:nvSpPr>
        <p:spPr>
          <a:xfrm>
            <a:off x="1573598" y="3148342"/>
            <a:ext cx="16483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bg1"/>
                </a:solidFill>
                <a:latin typeface="Garamond" charset="0"/>
                <a:ea typeface="Garamond" charset="0"/>
                <a:cs typeface="Garamond" charset="0"/>
              </a:rPr>
              <a:t>OI</a:t>
            </a:r>
            <a:r>
              <a:rPr lang="en-US" sz="2400" baseline="-25000" dirty="0" err="1">
                <a:solidFill>
                  <a:schemeClr val="bg1"/>
                </a:solidFill>
                <a:latin typeface="Garamond" charset="0"/>
                <a:ea typeface="Garamond" charset="0"/>
                <a:cs typeface="Garamond" charset="0"/>
              </a:rPr>
              <a:t>Max</a:t>
            </a:r>
            <a:r>
              <a:rPr lang="en-US" sz="1800" dirty="0">
                <a:solidFill>
                  <a:schemeClr val="bg1"/>
                </a:solidFill>
                <a:latin typeface="Garamond" charset="0"/>
                <a:ea typeface="Garamond" charset="0"/>
                <a:cs typeface="Garamond" charset="0"/>
              </a:rPr>
              <a:t>: </a:t>
            </a:r>
            <a:r>
              <a:rPr lang="en-US" sz="2400" dirty="0">
                <a:solidFill>
                  <a:schemeClr val="bg1"/>
                </a:solidFill>
                <a:latin typeface="Garamond" charset="0"/>
                <a:ea typeface="Garamond" charset="0"/>
                <a:cs typeface="Garamond" charset="0"/>
              </a:rPr>
              <a:t>0.10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6F427D6-7B16-46A9-BBB1-12C46C0947F7}"/>
              </a:ext>
            </a:extLst>
          </p:cNvPr>
          <p:cNvSpPr txBox="1"/>
          <p:nvPr/>
        </p:nvSpPr>
        <p:spPr>
          <a:xfrm>
            <a:off x="10505407" y="5812700"/>
            <a:ext cx="16483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bg1"/>
                </a:solidFill>
                <a:latin typeface="Garamond" charset="0"/>
                <a:ea typeface="Garamond" charset="0"/>
                <a:cs typeface="Garamond" charset="0"/>
              </a:rPr>
              <a:t>OI</a:t>
            </a:r>
            <a:r>
              <a:rPr lang="en-US" sz="2400" baseline="-25000" dirty="0" err="1">
                <a:solidFill>
                  <a:schemeClr val="bg1"/>
                </a:solidFill>
                <a:latin typeface="Garamond" charset="0"/>
                <a:ea typeface="Garamond" charset="0"/>
                <a:cs typeface="Garamond" charset="0"/>
              </a:rPr>
              <a:t>Max</a:t>
            </a:r>
            <a:r>
              <a:rPr lang="en-US" sz="1800" dirty="0">
                <a:solidFill>
                  <a:schemeClr val="bg1"/>
                </a:solidFill>
                <a:latin typeface="Garamond" charset="0"/>
                <a:ea typeface="Garamond" charset="0"/>
                <a:cs typeface="Garamond" charset="0"/>
              </a:rPr>
              <a:t>: </a:t>
            </a:r>
            <a:r>
              <a:rPr lang="en-US" sz="2400" dirty="0">
                <a:solidFill>
                  <a:schemeClr val="bg1"/>
                </a:solidFill>
                <a:latin typeface="Garamond" charset="0"/>
                <a:ea typeface="Garamond" charset="0"/>
                <a:cs typeface="Garamond" charset="0"/>
              </a:rPr>
              <a:t>0.35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F791C24-2B5E-4CF9-8941-A44DBC9286F0}"/>
              </a:ext>
            </a:extLst>
          </p:cNvPr>
          <p:cNvSpPr txBox="1"/>
          <p:nvPr/>
        </p:nvSpPr>
        <p:spPr>
          <a:xfrm>
            <a:off x="3326682" y="556051"/>
            <a:ext cx="16483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bg1"/>
                </a:solidFill>
                <a:latin typeface="Garamond" charset="0"/>
                <a:ea typeface="Garamond" charset="0"/>
                <a:cs typeface="Garamond" charset="0"/>
              </a:rPr>
              <a:t>OI</a:t>
            </a:r>
            <a:r>
              <a:rPr lang="en-US" sz="2400" baseline="-25000" dirty="0" err="1">
                <a:solidFill>
                  <a:schemeClr val="bg1"/>
                </a:solidFill>
                <a:latin typeface="Garamond" charset="0"/>
                <a:ea typeface="Garamond" charset="0"/>
                <a:cs typeface="Garamond" charset="0"/>
              </a:rPr>
              <a:t>Max</a:t>
            </a:r>
            <a:r>
              <a:rPr lang="en-US" sz="1800" dirty="0">
                <a:solidFill>
                  <a:schemeClr val="bg1"/>
                </a:solidFill>
                <a:latin typeface="Garamond" charset="0"/>
                <a:ea typeface="Garamond" charset="0"/>
                <a:cs typeface="Garamond" charset="0"/>
              </a:rPr>
              <a:t>: </a:t>
            </a:r>
            <a:r>
              <a:rPr lang="en-US" sz="2400" dirty="0">
                <a:solidFill>
                  <a:schemeClr val="bg1"/>
                </a:solidFill>
                <a:latin typeface="Garamond" charset="0"/>
                <a:ea typeface="Garamond" charset="0"/>
                <a:cs typeface="Garamond" charset="0"/>
              </a:rPr>
              <a:t>3.87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40A38D5-EA4F-4203-84CF-CEAF2A54A3F1}"/>
              </a:ext>
            </a:extLst>
          </p:cNvPr>
          <p:cNvSpPr txBox="1"/>
          <p:nvPr/>
        </p:nvSpPr>
        <p:spPr>
          <a:xfrm>
            <a:off x="7690589" y="3379175"/>
            <a:ext cx="16483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bg1"/>
                </a:solidFill>
                <a:latin typeface="Garamond" charset="0"/>
                <a:ea typeface="Garamond" charset="0"/>
                <a:cs typeface="Garamond" charset="0"/>
              </a:rPr>
              <a:t>OI</a:t>
            </a:r>
            <a:r>
              <a:rPr lang="en-US" sz="2400" baseline="-25000" dirty="0" err="1">
                <a:solidFill>
                  <a:schemeClr val="bg1"/>
                </a:solidFill>
                <a:latin typeface="Garamond" charset="0"/>
                <a:ea typeface="Garamond" charset="0"/>
                <a:cs typeface="Garamond" charset="0"/>
              </a:rPr>
              <a:t>Max</a:t>
            </a:r>
            <a:r>
              <a:rPr lang="en-US" sz="1800" dirty="0">
                <a:solidFill>
                  <a:schemeClr val="bg1"/>
                </a:solidFill>
                <a:latin typeface="Garamond" charset="0"/>
                <a:ea typeface="Garamond" charset="0"/>
                <a:cs typeface="Garamond" charset="0"/>
              </a:rPr>
              <a:t>: </a:t>
            </a:r>
            <a:r>
              <a:rPr lang="en-US" sz="2400" dirty="0">
                <a:solidFill>
                  <a:schemeClr val="bg1"/>
                </a:solidFill>
                <a:latin typeface="Garamond" charset="0"/>
                <a:ea typeface="Garamond" charset="0"/>
                <a:cs typeface="Garamond" charset="0"/>
              </a:rPr>
              <a:t>0.43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E344D71-81CD-4CC1-AFE8-D5D2DD831A2D}"/>
              </a:ext>
            </a:extLst>
          </p:cNvPr>
          <p:cNvSpPr txBox="1"/>
          <p:nvPr/>
        </p:nvSpPr>
        <p:spPr>
          <a:xfrm>
            <a:off x="5828894" y="3484026"/>
            <a:ext cx="16483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bg1"/>
                </a:solidFill>
                <a:latin typeface="Garamond" charset="0"/>
                <a:ea typeface="Garamond" charset="0"/>
                <a:cs typeface="Garamond" charset="0"/>
              </a:rPr>
              <a:t>OI</a:t>
            </a:r>
            <a:r>
              <a:rPr lang="en-US" sz="2400" baseline="-25000" dirty="0" err="1">
                <a:solidFill>
                  <a:schemeClr val="bg1"/>
                </a:solidFill>
                <a:latin typeface="Garamond" charset="0"/>
                <a:ea typeface="Garamond" charset="0"/>
                <a:cs typeface="Garamond" charset="0"/>
              </a:rPr>
              <a:t>Max</a:t>
            </a:r>
            <a:r>
              <a:rPr lang="en-US" sz="1800" dirty="0">
                <a:solidFill>
                  <a:schemeClr val="bg1"/>
                </a:solidFill>
                <a:latin typeface="Garamond" charset="0"/>
                <a:ea typeface="Garamond" charset="0"/>
                <a:cs typeface="Garamond" charset="0"/>
              </a:rPr>
              <a:t>: </a:t>
            </a:r>
            <a:r>
              <a:rPr lang="en-US" sz="2400" dirty="0">
                <a:solidFill>
                  <a:schemeClr val="bg1"/>
                </a:solidFill>
                <a:latin typeface="Garamond" charset="0"/>
                <a:ea typeface="Garamond" charset="0"/>
                <a:cs typeface="Garamond" charset="0"/>
              </a:rPr>
              <a:t>0.18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B7ED2EE-CFDC-47C9-A903-CE222536BE74}"/>
              </a:ext>
            </a:extLst>
          </p:cNvPr>
          <p:cNvSpPr txBox="1"/>
          <p:nvPr/>
        </p:nvSpPr>
        <p:spPr>
          <a:xfrm>
            <a:off x="3354532" y="6046133"/>
            <a:ext cx="16483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bg1"/>
                </a:solidFill>
                <a:latin typeface="Garamond" charset="0"/>
                <a:ea typeface="Garamond" charset="0"/>
                <a:cs typeface="Garamond" charset="0"/>
              </a:rPr>
              <a:t>OI</a:t>
            </a:r>
            <a:r>
              <a:rPr lang="en-US" sz="2400" baseline="-25000" dirty="0" err="1">
                <a:solidFill>
                  <a:schemeClr val="bg1"/>
                </a:solidFill>
                <a:latin typeface="Garamond" charset="0"/>
                <a:ea typeface="Garamond" charset="0"/>
                <a:cs typeface="Garamond" charset="0"/>
              </a:rPr>
              <a:t>Max</a:t>
            </a:r>
            <a:r>
              <a:rPr lang="en-US" sz="1800" dirty="0">
                <a:solidFill>
                  <a:schemeClr val="bg1"/>
                </a:solidFill>
                <a:latin typeface="Garamond" charset="0"/>
                <a:ea typeface="Garamond" charset="0"/>
                <a:cs typeface="Garamond" charset="0"/>
              </a:rPr>
              <a:t>: </a:t>
            </a:r>
            <a:r>
              <a:rPr lang="en-US" sz="2400" dirty="0">
                <a:solidFill>
                  <a:schemeClr val="bg1"/>
                </a:solidFill>
                <a:latin typeface="Garamond" charset="0"/>
                <a:ea typeface="Garamond" charset="0"/>
                <a:cs typeface="Garamond" charset="0"/>
              </a:rPr>
              <a:t>0.15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C620731-CC85-4D87-BF87-EA3AB5497353}"/>
              </a:ext>
            </a:extLst>
          </p:cNvPr>
          <p:cNvSpPr txBox="1"/>
          <p:nvPr/>
        </p:nvSpPr>
        <p:spPr>
          <a:xfrm>
            <a:off x="9955066" y="1109300"/>
            <a:ext cx="16483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bg1"/>
                </a:solidFill>
                <a:latin typeface="Garamond" charset="0"/>
                <a:ea typeface="Garamond" charset="0"/>
                <a:cs typeface="Garamond" charset="0"/>
              </a:rPr>
              <a:t>OI</a:t>
            </a:r>
            <a:r>
              <a:rPr lang="en-US" sz="2400" baseline="-25000" dirty="0" err="1">
                <a:solidFill>
                  <a:schemeClr val="bg1"/>
                </a:solidFill>
                <a:latin typeface="Garamond" charset="0"/>
                <a:ea typeface="Garamond" charset="0"/>
                <a:cs typeface="Garamond" charset="0"/>
              </a:rPr>
              <a:t>Max</a:t>
            </a:r>
            <a:r>
              <a:rPr lang="en-US" sz="1800" dirty="0">
                <a:solidFill>
                  <a:schemeClr val="bg1"/>
                </a:solidFill>
                <a:latin typeface="Garamond" charset="0"/>
                <a:ea typeface="Garamond" charset="0"/>
                <a:cs typeface="Garamond" charset="0"/>
              </a:rPr>
              <a:t>: </a:t>
            </a:r>
            <a:r>
              <a:rPr lang="en-US" sz="2400" dirty="0">
                <a:solidFill>
                  <a:schemeClr val="bg1"/>
                </a:solidFill>
                <a:latin typeface="Garamond" charset="0"/>
                <a:ea typeface="Garamond" charset="0"/>
                <a:cs typeface="Garamond" charset="0"/>
              </a:rPr>
              <a:t>6.51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5401596-8E20-4739-A32A-EDB37101B51A}"/>
              </a:ext>
            </a:extLst>
          </p:cNvPr>
          <p:cNvSpPr txBox="1"/>
          <p:nvPr/>
        </p:nvSpPr>
        <p:spPr>
          <a:xfrm>
            <a:off x="11680490" y="2712941"/>
            <a:ext cx="16483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bg1"/>
                </a:solidFill>
                <a:latin typeface="Garamond" charset="0"/>
                <a:ea typeface="Garamond" charset="0"/>
                <a:cs typeface="Garamond" charset="0"/>
              </a:rPr>
              <a:t>OI</a:t>
            </a:r>
            <a:r>
              <a:rPr lang="en-US" sz="2400" baseline="-25000" dirty="0" err="1">
                <a:solidFill>
                  <a:schemeClr val="bg1"/>
                </a:solidFill>
                <a:latin typeface="Garamond" charset="0"/>
                <a:ea typeface="Garamond" charset="0"/>
                <a:cs typeface="Garamond" charset="0"/>
              </a:rPr>
              <a:t>Max</a:t>
            </a:r>
            <a:r>
              <a:rPr lang="en-US" sz="1800" dirty="0">
                <a:solidFill>
                  <a:schemeClr val="bg1"/>
                </a:solidFill>
                <a:latin typeface="Garamond" charset="0"/>
                <a:ea typeface="Garamond" charset="0"/>
                <a:cs typeface="Garamond" charset="0"/>
              </a:rPr>
              <a:t>: </a:t>
            </a:r>
            <a:r>
              <a:rPr lang="en-US" sz="2400" dirty="0">
                <a:solidFill>
                  <a:schemeClr val="bg1"/>
                </a:solidFill>
                <a:latin typeface="Garamond" charset="0"/>
                <a:ea typeface="Garamond" charset="0"/>
                <a:cs typeface="Garamond" charset="0"/>
              </a:rPr>
              <a:t>0.14</a:t>
            </a:r>
          </a:p>
        </p:txBody>
      </p:sp>
    </p:spTree>
    <p:extLst>
      <p:ext uri="{BB962C8B-B14F-4D97-AF65-F5344CB8AC3E}">
        <p14:creationId xmlns:p14="http://schemas.microsoft.com/office/powerpoint/2010/main" val="39360085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11145520" y="670560"/>
            <a:ext cx="3484880" cy="11785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NIH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98080" y="3291840"/>
            <a:ext cx="7132320" cy="4937760"/>
          </a:xfrm>
          <a:prstGeom prst="rect">
            <a:avLst/>
          </a:prstGeom>
        </p:spPr>
      </p:pic>
      <p:pic>
        <p:nvPicPr>
          <p:cNvPr id="9" name="Picture 8" descr="NIH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7700" y="529591"/>
            <a:ext cx="6754899" cy="2586990"/>
          </a:xfrm>
          <a:prstGeom prst="rect">
            <a:avLst/>
          </a:prstGeom>
        </p:spPr>
      </p:pic>
      <p:sp>
        <p:nvSpPr>
          <p:cNvPr id="10" name="TextBox 3"/>
          <p:cNvSpPr txBox="1">
            <a:spLocks noChangeArrowheads="1"/>
          </p:cNvSpPr>
          <p:nvPr/>
        </p:nvSpPr>
        <p:spPr bwMode="auto">
          <a:xfrm>
            <a:off x="8008099" y="1336012"/>
            <a:ext cx="4012451" cy="12344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4288" tIns="32144" rIns="64288" bIns="32144">
            <a:spAutoFit/>
          </a:bodyPr>
          <a:lstStyle/>
          <a:p>
            <a:pPr algn="l">
              <a:defRPr/>
            </a:pPr>
            <a:r>
              <a:rPr lang="en-US" sz="2800" b="1" dirty="0">
                <a:solidFill>
                  <a:srgbClr val="001E28"/>
                </a:solidFill>
                <a:latin typeface="Arial" charset="0"/>
                <a:ea typeface="ヒラギノ角ゴ Pro W6" charset="-128"/>
                <a:cs typeface="ヒラギノ角ゴ Pro W6" charset="-128"/>
                <a:sym typeface="Arial" charset="0"/>
              </a:rPr>
              <a:t>NIH R01 AR47904</a:t>
            </a:r>
          </a:p>
          <a:p>
            <a:pPr algn="l">
              <a:defRPr/>
            </a:pPr>
            <a:endParaRPr lang="en-US" sz="2400" b="1" dirty="0">
              <a:solidFill>
                <a:srgbClr val="001E28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ea typeface="ヒラギノ角ゴ Pro W6" charset="-128"/>
              <a:cs typeface="ヒラギノ角ゴ Pro W6" charset="-128"/>
              <a:sym typeface="Arial" charset="0"/>
            </a:endParaRPr>
          </a:p>
          <a:p>
            <a:pPr algn="l">
              <a:defRPr/>
            </a:pPr>
            <a:endParaRPr lang="en-US" sz="2400" dirty="0">
              <a:solidFill>
                <a:srgbClr val="001E28"/>
              </a:solidFill>
              <a:latin typeface="Arial" charset="0"/>
              <a:ea typeface="Times" charset="0"/>
              <a:cs typeface="Times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47700" y="-3809"/>
            <a:ext cx="4591050" cy="533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42950" y="3649981"/>
            <a:ext cx="5962650" cy="33547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u="sng" dirty="0">
                <a:solidFill>
                  <a:srgbClr val="000000"/>
                </a:solidFill>
                <a:latin typeface="Arial" panose="020B0604020202020204" pitchFamily="34" charset="0"/>
              </a:rPr>
              <a:t>Institutional Support from:</a:t>
            </a:r>
            <a:endParaRPr lang="en-US" dirty="0"/>
          </a:p>
          <a:p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</a:rPr>
              <a:t>Smith &amp; Nephew; Stryker; Zimmer; Biomet;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Depuy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Synthes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</a:rPr>
              <a:t>; Medtronic;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Invibio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</a:rPr>
              <a:t>;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Stelkast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</a:rPr>
              <a:t>;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Formae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</a:rPr>
              <a:t>; Kyocera Medical; Wright Medical Technology;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Ceramtec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</a:rPr>
              <a:t>; DJO; Celanese;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Aesculap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</a:rPr>
              <a:t>; Simplify Medical; Active Implants</a:t>
            </a:r>
            <a:endParaRPr lang="en-US" dirty="0"/>
          </a:p>
          <a:p>
            <a:br>
              <a:rPr lang="en-US" dirty="0"/>
            </a:b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0" y="7277100"/>
            <a:ext cx="3448050" cy="9334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1297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678B3D-AD01-4D08-A938-284557AC63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Garamond" panose="02020404030301010803" pitchFamily="18" charset="0"/>
              </a:rPr>
              <a:t>Radiographs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E47F454-76DD-4230-9E63-E57357C359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9545" y="1221402"/>
            <a:ext cx="7311312" cy="5629181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0296E51-B5E4-4561-9BAE-19E54704F932}"/>
              </a:ext>
            </a:extLst>
          </p:cNvPr>
          <p:cNvSpPr txBox="1"/>
          <p:nvPr/>
        </p:nvSpPr>
        <p:spPr>
          <a:xfrm>
            <a:off x="6315076" y="6850583"/>
            <a:ext cx="20002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Garamond" charset="0"/>
                <a:ea typeface="Garamond" charset="0"/>
                <a:cs typeface="Garamond" charset="0"/>
              </a:rPr>
              <a:t>Pre-Revision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41D84B89-9726-452B-A39E-0E959BC26CB2}"/>
              </a:ext>
            </a:extLst>
          </p:cNvPr>
          <p:cNvSpPr/>
          <p:nvPr/>
        </p:nvSpPr>
        <p:spPr>
          <a:xfrm>
            <a:off x="4876800" y="1509486"/>
            <a:ext cx="1438276" cy="171268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4900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72CBA7-E140-4213-8C2C-F272910280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Garamond" panose="02020404030301010803" pitchFamily="18" charset="0"/>
              </a:rPr>
              <a:t>Case Study 3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918679B-D486-448D-932B-0E75B33CE1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84455" y="1857828"/>
            <a:ext cx="5196265" cy="4688113"/>
          </a:xfrm>
          <a:ln w="28575">
            <a:solidFill>
              <a:schemeClr val="tx1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A8BF762-5870-440B-83CE-CA64007E0786}"/>
              </a:ext>
            </a:extLst>
          </p:cNvPr>
          <p:cNvSpPr txBox="1"/>
          <p:nvPr/>
        </p:nvSpPr>
        <p:spPr>
          <a:xfrm>
            <a:off x="1005842" y="1482659"/>
            <a:ext cx="7871458" cy="6432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Garamond" charset="0"/>
                <a:ea typeface="Garamond" charset="0"/>
                <a:cs typeface="Garamond" charset="0"/>
              </a:rPr>
              <a:t>Female, 43y</a:t>
            </a:r>
          </a:p>
          <a:p>
            <a:pPr marL="1005840" lvl="1" indent="-457200">
              <a:lnSpc>
                <a:spcPct val="200000"/>
              </a:lnSpc>
              <a:buFont typeface="Arial" panose="020B0604020202020204" pitchFamily="34" charset="0"/>
              <a:buChar char="−"/>
            </a:pPr>
            <a:r>
              <a:rPr lang="en-US" sz="2400" dirty="0">
                <a:latin typeface="Garamond" charset="0"/>
                <a:ea typeface="Garamond" charset="0"/>
                <a:cs typeface="Garamond" charset="0"/>
              </a:rPr>
              <a:t>BMI: 26.8 kg/m</a:t>
            </a:r>
            <a:r>
              <a:rPr lang="en-US" sz="2400" baseline="30000" dirty="0">
                <a:latin typeface="Garamond" charset="0"/>
                <a:ea typeface="Garamond" charset="0"/>
                <a:cs typeface="Garamond" charset="0"/>
              </a:rPr>
              <a:t>2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Garamond" charset="0"/>
                <a:ea typeface="Garamond" charset="0"/>
                <a:cs typeface="Garamond" charset="0"/>
              </a:rPr>
              <a:t>Implanted in 2005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Garamond" charset="0"/>
                <a:ea typeface="Garamond" charset="0"/>
                <a:cs typeface="Garamond" charset="0"/>
              </a:rPr>
              <a:t>Revised in 2017</a:t>
            </a:r>
          </a:p>
          <a:p>
            <a:pPr marL="1005840" lvl="1" indent="-457200">
              <a:lnSpc>
                <a:spcPct val="200000"/>
              </a:lnSpc>
              <a:buFont typeface="Arial" panose="020B0604020202020204" pitchFamily="34" charset="0"/>
              <a:buChar char="−"/>
            </a:pPr>
            <a:r>
              <a:rPr lang="en-US" sz="2400" dirty="0">
                <a:latin typeface="Garamond" charset="0"/>
                <a:ea typeface="Garamond" charset="0"/>
                <a:cs typeface="Garamond" charset="0"/>
              </a:rPr>
              <a:t>Max UCLA Score: 8</a:t>
            </a:r>
          </a:p>
          <a:p>
            <a:pPr marL="457200" indent="-4572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Garamond" charset="0"/>
                <a:ea typeface="Garamond" charset="0"/>
                <a:cs typeface="Garamond" charset="0"/>
              </a:rPr>
              <a:t>Revision Reason: Osteolysis</a:t>
            </a:r>
          </a:p>
          <a:p>
            <a:pPr marL="1005840" lvl="1" indent="-457200">
              <a:lnSpc>
                <a:spcPct val="200000"/>
              </a:lnSpc>
              <a:buFont typeface="Garamond" panose="02020404030301010803" pitchFamily="18" charset="0"/>
              <a:buChar char="−"/>
            </a:pPr>
            <a:r>
              <a:rPr lang="en-US" sz="2400" dirty="0">
                <a:latin typeface="Garamond" charset="0"/>
                <a:ea typeface="Garamond" charset="0"/>
                <a:cs typeface="Garamond" charset="0"/>
              </a:rPr>
              <a:t>About the ilium and lateral femoral shaft</a:t>
            </a:r>
          </a:p>
          <a:p>
            <a:pPr marL="1005840" lvl="1" indent="-457200">
              <a:lnSpc>
                <a:spcPct val="200000"/>
              </a:lnSpc>
              <a:buFont typeface="Arial" panose="020B0604020202020204" pitchFamily="34" charset="0"/>
              <a:buChar char="•"/>
            </a:pPr>
            <a:endParaRPr lang="en-US" sz="2400" dirty="0">
              <a:latin typeface="Garamond" charset="0"/>
              <a:ea typeface="Garamond" charset="0"/>
              <a:cs typeface="Garamond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 err="1">
              <a:latin typeface="Arial" panose="020B0604020202020204" pitchFamily="34" charset="0"/>
              <a:ea typeface="Source Sans Pro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6D19A8C-91E2-41D0-AB5C-C55C8E9FEE34}"/>
              </a:ext>
            </a:extLst>
          </p:cNvPr>
          <p:cNvSpPr txBox="1"/>
          <p:nvPr/>
        </p:nvSpPr>
        <p:spPr>
          <a:xfrm>
            <a:off x="9419843" y="6645789"/>
            <a:ext cx="25254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Garamond" panose="02020404030301010803" pitchFamily="18" charset="0"/>
                <a:ea typeface="Source Sans Pro" charset="0"/>
                <a:cs typeface="Source Sans Pro" charset="0"/>
              </a:rPr>
              <a:t>In Vivo 11.5y</a:t>
            </a:r>
          </a:p>
        </p:txBody>
      </p:sp>
    </p:spTree>
    <p:extLst>
      <p:ext uri="{BB962C8B-B14F-4D97-AF65-F5344CB8AC3E}">
        <p14:creationId xmlns:p14="http://schemas.microsoft.com/office/powerpoint/2010/main" val="26220898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7A92FD1-A2C5-494E-8F24-069757A43D28}"/>
              </a:ext>
            </a:extLst>
          </p:cNvPr>
          <p:cNvSpPr/>
          <p:nvPr/>
        </p:nvSpPr>
        <p:spPr>
          <a:xfrm>
            <a:off x="0" y="1"/>
            <a:ext cx="14630399" cy="82296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B388E3F-5185-4701-A7EE-191F92A1DE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backgroundMark x1="58119" y1="37500" x2="58119" y2="37500"/>
                        <a14:backgroundMark x1="44822" y1="21528" x2="44822" y2="21528"/>
                        <a14:backgroundMark x1="62929" y1="47876" x2="62929" y2="47876"/>
                        <a14:backgroundMark x1="74939" y1="19526" x2="74939" y2="19526"/>
                        <a14:backgroundMark x1="41330" y1="14379" x2="41330" y2="14379"/>
                        <a14:backgroundMark x1="35968" y1="15850" x2="35968" y2="15850"/>
                        <a14:backgroundMark x1="42249" y1="27655" x2="42249" y2="27655"/>
                        <a14:backgroundMark x1="55178" y1="33578" x2="55178" y2="33578"/>
                        <a14:backgroundMark x1="55178" y1="33578" x2="55178" y2="33578"/>
                        <a14:backgroundMark x1="55178" y1="39257" x2="55178" y2="39257"/>
                        <a14:backgroundMark x1="58854" y1="52042" x2="58854" y2="52042"/>
                        <a14:backgroundMark x1="69026" y1="53513" x2="69026" y2="53513"/>
                        <a14:backgroundMark x1="54442" y1="22263" x2="54442" y2="22263"/>
                        <a14:backgroundMark x1="52941" y1="31618" x2="52941" y2="316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90588"/>
            <a:ext cx="12768792" cy="9576595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774042B-80C6-4C62-ACDE-F5D9B5F90A62}"/>
              </a:ext>
            </a:extLst>
          </p:cNvPr>
          <p:cNvSpPr txBox="1"/>
          <p:nvPr/>
        </p:nvSpPr>
        <p:spPr>
          <a:xfrm>
            <a:off x="11152" y="-11150"/>
            <a:ext cx="45496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Garamond" charset="0"/>
                <a:ea typeface="Garamond" charset="0"/>
                <a:cs typeface="Garamond" charset="0"/>
              </a:rPr>
              <a:t>Superior</a:t>
            </a:r>
            <a:r>
              <a:rPr lang="en-US" sz="4400" dirty="0">
                <a:solidFill>
                  <a:schemeClr val="bg1"/>
                </a:solidFill>
                <a:latin typeface="Garamond" charset="0"/>
                <a:ea typeface="Garamond" charset="0"/>
                <a:cs typeface="Garamond" charset="0"/>
              </a:rPr>
              <a:t> Rim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986204B-FF4F-4785-AE1B-C2B1AF444262}"/>
              </a:ext>
            </a:extLst>
          </p:cNvPr>
          <p:cNvSpPr txBox="1"/>
          <p:nvPr/>
        </p:nvSpPr>
        <p:spPr>
          <a:xfrm>
            <a:off x="9962124" y="7449011"/>
            <a:ext cx="47128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Garamond" charset="0"/>
                <a:ea typeface="Garamond" charset="0"/>
                <a:cs typeface="Garamond" charset="0"/>
              </a:rPr>
              <a:t>Inferior Backside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C1E80944-E24A-4967-B7B6-86C0A0D46687}"/>
              </a:ext>
            </a:extLst>
          </p:cNvPr>
          <p:cNvCxnSpPr>
            <a:cxnSpLocks/>
          </p:cNvCxnSpPr>
          <p:nvPr/>
        </p:nvCxnSpPr>
        <p:spPr>
          <a:xfrm>
            <a:off x="4129492" y="3144292"/>
            <a:ext cx="736158" cy="0"/>
          </a:xfrm>
          <a:prstGeom prst="straightConnector1">
            <a:avLst/>
          </a:prstGeom>
          <a:ln w="762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A96CA3A4-76CD-4929-AEA7-EA0EF5F849F3}"/>
              </a:ext>
            </a:extLst>
          </p:cNvPr>
          <p:cNvCxnSpPr>
            <a:cxnSpLocks/>
          </p:cNvCxnSpPr>
          <p:nvPr/>
        </p:nvCxnSpPr>
        <p:spPr>
          <a:xfrm>
            <a:off x="9753600" y="2900203"/>
            <a:ext cx="664648" cy="0"/>
          </a:xfrm>
          <a:prstGeom prst="straightConnector1">
            <a:avLst/>
          </a:prstGeom>
          <a:ln w="762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6526F914-0069-4FEF-AA46-1BF1C7A8496C}"/>
              </a:ext>
            </a:extLst>
          </p:cNvPr>
          <p:cNvCxnSpPr>
            <a:cxnSpLocks/>
          </p:cNvCxnSpPr>
          <p:nvPr/>
        </p:nvCxnSpPr>
        <p:spPr>
          <a:xfrm flipV="1">
            <a:off x="10273105" y="1935357"/>
            <a:ext cx="0" cy="836872"/>
          </a:xfrm>
          <a:prstGeom prst="straightConnector1">
            <a:avLst/>
          </a:prstGeom>
          <a:ln w="762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06EAB3D2-5C11-436D-9C8E-CB3F8C02BB5E}"/>
              </a:ext>
            </a:extLst>
          </p:cNvPr>
          <p:cNvCxnSpPr>
            <a:cxnSpLocks/>
          </p:cNvCxnSpPr>
          <p:nvPr/>
        </p:nvCxnSpPr>
        <p:spPr>
          <a:xfrm flipV="1">
            <a:off x="5312229" y="4238553"/>
            <a:ext cx="609600" cy="768876"/>
          </a:xfrm>
          <a:prstGeom prst="straightConnector1">
            <a:avLst/>
          </a:prstGeom>
          <a:ln w="762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3FAA7E9B-D533-4C67-B84B-F9B94386A8E2}"/>
              </a:ext>
            </a:extLst>
          </p:cNvPr>
          <p:cNvCxnSpPr>
            <a:cxnSpLocks/>
          </p:cNvCxnSpPr>
          <p:nvPr/>
        </p:nvCxnSpPr>
        <p:spPr>
          <a:xfrm flipH="1" flipV="1">
            <a:off x="9120114" y="4129373"/>
            <a:ext cx="842010" cy="583727"/>
          </a:xfrm>
          <a:prstGeom prst="straightConnector1">
            <a:avLst/>
          </a:prstGeom>
          <a:ln w="762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D7AC15EE-C5EA-4D7F-A7ED-04611A2F0DB2}"/>
              </a:ext>
            </a:extLst>
          </p:cNvPr>
          <p:cNvSpPr txBox="1"/>
          <p:nvPr/>
        </p:nvSpPr>
        <p:spPr>
          <a:xfrm>
            <a:off x="2481160" y="2900203"/>
            <a:ext cx="16483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bg1"/>
                </a:solidFill>
                <a:latin typeface="Garamond" charset="0"/>
                <a:ea typeface="Garamond" charset="0"/>
                <a:cs typeface="Garamond" charset="0"/>
              </a:rPr>
              <a:t>OI</a:t>
            </a:r>
            <a:r>
              <a:rPr lang="en-US" sz="2400" baseline="-25000" dirty="0" err="1">
                <a:solidFill>
                  <a:schemeClr val="bg1"/>
                </a:solidFill>
                <a:latin typeface="Garamond" charset="0"/>
                <a:ea typeface="Garamond" charset="0"/>
                <a:cs typeface="Garamond" charset="0"/>
              </a:rPr>
              <a:t>Max</a:t>
            </a:r>
            <a:r>
              <a:rPr lang="en-US" sz="1800" dirty="0">
                <a:solidFill>
                  <a:schemeClr val="bg1"/>
                </a:solidFill>
                <a:latin typeface="Garamond" charset="0"/>
                <a:ea typeface="Garamond" charset="0"/>
                <a:cs typeface="Garamond" charset="0"/>
              </a:rPr>
              <a:t>: </a:t>
            </a:r>
            <a:r>
              <a:rPr lang="en-US" sz="2400" dirty="0">
                <a:solidFill>
                  <a:schemeClr val="bg1"/>
                </a:solidFill>
                <a:latin typeface="Garamond" charset="0"/>
                <a:ea typeface="Garamond" charset="0"/>
                <a:cs typeface="Garamond" charset="0"/>
              </a:rPr>
              <a:t>0.50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F6D7DF0-F2AC-4C93-8F48-407C2DC31024}"/>
              </a:ext>
            </a:extLst>
          </p:cNvPr>
          <p:cNvSpPr txBox="1"/>
          <p:nvPr/>
        </p:nvSpPr>
        <p:spPr>
          <a:xfrm>
            <a:off x="9541119" y="1393462"/>
            <a:ext cx="16483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bg1"/>
                </a:solidFill>
                <a:latin typeface="Garamond" charset="0"/>
                <a:ea typeface="Garamond" charset="0"/>
                <a:cs typeface="Garamond" charset="0"/>
              </a:rPr>
              <a:t>OI</a:t>
            </a:r>
            <a:r>
              <a:rPr lang="en-US" sz="2400" baseline="-25000" dirty="0" err="1">
                <a:solidFill>
                  <a:schemeClr val="bg1"/>
                </a:solidFill>
                <a:latin typeface="Garamond" charset="0"/>
                <a:ea typeface="Garamond" charset="0"/>
                <a:cs typeface="Garamond" charset="0"/>
              </a:rPr>
              <a:t>Max</a:t>
            </a:r>
            <a:r>
              <a:rPr lang="en-US" sz="1800" dirty="0">
                <a:solidFill>
                  <a:schemeClr val="bg1"/>
                </a:solidFill>
                <a:latin typeface="Garamond" charset="0"/>
                <a:ea typeface="Garamond" charset="0"/>
                <a:cs typeface="Garamond" charset="0"/>
              </a:rPr>
              <a:t>: </a:t>
            </a:r>
            <a:r>
              <a:rPr lang="en-US" sz="2400" dirty="0">
                <a:solidFill>
                  <a:schemeClr val="bg1"/>
                </a:solidFill>
                <a:latin typeface="Garamond" charset="0"/>
                <a:ea typeface="Garamond" charset="0"/>
                <a:cs typeface="Garamond" charset="0"/>
              </a:rPr>
              <a:t>0.11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EB22222-9357-464A-9736-D570728B13C7}"/>
              </a:ext>
            </a:extLst>
          </p:cNvPr>
          <p:cNvSpPr txBox="1"/>
          <p:nvPr/>
        </p:nvSpPr>
        <p:spPr>
          <a:xfrm>
            <a:off x="3955604" y="4980941"/>
            <a:ext cx="16483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bg1"/>
                </a:solidFill>
                <a:latin typeface="Garamond" charset="0"/>
                <a:ea typeface="Garamond" charset="0"/>
                <a:cs typeface="Garamond" charset="0"/>
              </a:rPr>
              <a:t>OI</a:t>
            </a:r>
            <a:r>
              <a:rPr lang="en-US" sz="2400" baseline="-25000" dirty="0" err="1">
                <a:solidFill>
                  <a:schemeClr val="bg1"/>
                </a:solidFill>
                <a:latin typeface="Garamond" charset="0"/>
                <a:ea typeface="Garamond" charset="0"/>
                <a:cs typeface="Garamond" charset="0"/>
              </a:rPr>
              <a:t>Max</a:t>
            </a:r>
            <a:r>
              <a:rPr lang="en-US" sz="1800" dirty="0">
                <a:solidFill>
                  <a:schemeClr val="bg1"/>
                </a:solidFill>
                <a:latin typeface="Garamond" charset="0"/>
                <a:ea typeface="Garamond" charset="0"/>
                <a:cs typeface="Garamond" charset="0"/>
              </a:rPr>
              <a:t>: </a:t>
            </a:r>
            <a:r>
              <a:rPr lang="en-US" sz="2400" dirty="0">
                <a:solidFill>
                  <a:schemeClr val="bg1"/>
                </a:solidFill>
                <a:latin typeface="Garamond" charset="0"/>
                <a:ea typeface="Garamond" charset="0"/>
                <a:cs typeface="Garamond" charset="0"/>
              </a:rPr>
              <a:t>0.05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87A18CE-20DD-468C-B161-5F7D7F716E27}"/>
              </a:ext>
            </a:extLst>
          </p:cNvPr>
          <p:cNvSpPr txBox="1"/>
          <p:nvPr/>
        </p:nvSpPr>
        <p:spPr>
          <a:xfrm>
            <a:off x="5764069" y="3855019"/>
            <a:ext cx="16483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bg1"/>
                </a:solidFill>
                <a:latin typeface="Garamond" charset="0"/>
                <a:ea typeface="Garamond" charset="0"/>
                <a:cs typeface="Garamond" charset="0"/>
              </a:rPr>
              <a:t>OI</a:t>
            </a:r>
            <a:r>
              <a:rPr lang="en-US" sz="2400" baseline="-25000" dirty="0" err="1">
                <a:solidFill>
                  <a:schemeClr val="bg1"/>
                </a:solidFill>
                <a:latin typeface="Garamond" charset="0"/>
                <a:ea typeface="Garamond" charset="0"/>
                <a:cs typeface="Garamond" charset="0"/>
              </a:rPr>
              <a:t>Max</a:t>
            </a:r>
            <a:r>
              <a:rPr lang="en-US" sz="1800" dirty="0">
                <a:solidFill>
                  <a:schemeClr val="bg1"/>
                </a:solidFill>
                <a:latin typeface="Garamond" charset="0"/>
                <a:ea typeface="Garamond" charset="0"/>
                <a:cs typeface="Garamond" charset="0"/>
              </a:rPr>
              <a:t>: </a:t>
            </a:r>
            <a:r>
              <a:rPr lang="en-US" sz="2400" dirty="0">
                <a:solidFill>
                  <a:schemeClr val="bg1"/>
                </a:solidFill>
                <a:latin typeface="Garamond" charset="0"/>
                <a:ea typeface="Garamond" charset="0"/>
                <a:cs typeface="Garamond" charset="0"/>
              </a:rPr>
              <a:t>0.28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0AA9C1D-D913-4E55-B642-4EF4A96ECF10}"/>
              </a:ext>
            </a:extLst>
          </p:cNvPr>
          <p:cNvSpPr txBox="1"/>
          <p:nvPr/>
        </p:nvSpPr>
        <p:spPr>
          <a:xfrm>
            <a:off x="10769354" y="2691361"/>
            <a:ext cx="16483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bg1"/>
                </a:solidFill>
                <a:latin typeface="Garamond" charset="0"/>
                <a:ea typeface="Garamond" charset="0"/>
                <a:cs typeface="Garamond" charset="0"/>
              </a:rPr>
              <a:t>OI</a:t>
            </a:r>
            <a:r>
              <a:rPr lang="en-US" sz="2400" baseline="-25000" dirty="0" err="1">
                <a:solidFill>
                  <a:schemeClr val="bg1"/>
                </a:solidFill>
                <a:latin typeface="Garamond" charset="0"/>
                <a:ea typeface="Garamond" charset="0"/>
                <a:cs typeface="Garamond" charset="0"/>
              </a:rPr>
              <a:t>Max</a:t>
            </a:r>
            <a:r>
              <a:rPr lang="en-US" sz="1800" dirty="0">
                <a:solidFill>
                  <a:schemeClr val="bg1"/>
                </a:solidFill>
                <a:latin typeface="Garamond" charset="0"/>
                <a:ea typeface="Garamond" charset="0"/>
                <a:cs typeface="Garamond" charset="0"/>
              </a:rPr>
              <a:t>: </a:t>
            </a:r>
            <a:r>
              <a:rPr lang="en-US" sz="2400" dirty="0">
                <a:solidFill>
                  <a:schemeClr val="bg1"/>
                </a:solidFill>
                <a:latin typeface="Garamond" charset="0"/>
                <a:ea typeface="Garamond" charset="0"/>
                <a:cs typeface="Garamond" charset="0"/>
              </a:rPr>
              <a:t>0.08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0DBDA90-7DE2-4C6A-945F-B3EEF738CF47}"/>
              </a:ext>
            </a:extLst>
          </p:cNvPr>
          <p:cNvSpPr txBox="1"/>
          <p:nvPr/>
        </p:nvSpPr>
        <p:spPr>
          <a:xfrm>
            <a:off x="7694259" y="3705492"/>
            <a:ext cx="16483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bg1"/>
                </a:solidFill>
                <a:latin typeface="Garamond" charset="0"/>
                <a:ea typeface="Garamond" charset="0"/>
                <a:cs typeface="Garamond" charset="0"/>
              </a:rPr>
              <a:t>OI</a:t>
            </a:r>
            <a:r>
              <a:rPr lang="en-US" sz="2400" baseline="-25000" dirty="0" err="1">
                <a:solidFill>
                  <a:schemeClr val="bg1"/>
                </a:solidFill>
                <a:latin typeface="Garamond" charset="0"/>
                <a:ea typeface="Garamond" charset="0"/>
                <a:cs typeface="Garamond" charset="0"/>
              </a:rPr>
              <a:t>Max</a:t>
            </a:r>
            <a:r>
              <a:rPr lang="en-US" sz="1800" dirty="0">
                <a:solidFill>
                  <a:schemeClr val="bg1"/>
                </a:solidFill>
                <a:latin typeface="Garamond" charset="0"/>
                <a:ea typeface="Garamond" charset="0"/>
                <a:cs typeface="Garamond" charset="0"/>
              </a:rPr>
              <a:t>: </a:t>
            </a:r>
            <a:r>
              <a:rPr lang="en-US" sz="2400" dirty="0">
                <a:solidFill>
                  <a:schemeClr val="bg1"/>
                </a:solidFill>
                <a:latin typeface="Garamond" charset="0"/>
                <a:ea typeface="Garamond" charset="0"/>
                <a:cs typeface="Garamond" charset="0"/>
              </a:rPr>
              <a:t>0.07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7F62062-6232-43A6-A8FF-765DC95227DE}"/>
              </a:ext>
            </a:extLst>
          </p:cNvPr>
          <p:cNvSpPr txBox="1"/>
          <p:nvPr/>
        </p:nvSpPr>
        <p:spPr>
          <a:xfrm>
            <a:off x="10068761" y="4584967"/>
            <a:ext cx="16483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bg1"/>
                </a:solidFill>
                <a:latin typeface="Garamond" charset="0"/>
                <a:ea typeface="Garamond" charset="0"/>
                <a:cs typeface="Garamond" charset="0"/>
              </a:rPr>
              <a:t>OI</a:t>
            </a:r>
            <a:r>
              <a:rPr lang="en-US" sz="2400" baseline="-25000" dirty="0" err="1">
                <a:solidFill>
                  <a:schemeClr val="bg1"/>
                </a:solidFill>
                <a:latin typeface="Garamond" charset="0"/>
                <a:ea typeface="Garamond" charset="0"/>
                <a:cs typeface="Garamond" charset="0"/>
              </a:rPr>
              <a:t>Max</a:t>
            </a:r>
            <a:r>
              <a:rPr lang="en-US" sz="1800" dirty="0">
                <a:solidFill>
                  <a:schemeClr val="bg1"/>
                </a:solidFill>
                <a:latin typeface="Garamond" charset="0"/>
                <a:ea typeface="Garamond" charset="0"/>
                <a:cs typeface="Garamond" charset="0"/>
              </a:rPr>
              <a:t>: </a:t>
            </a:r>
            <a:r>
              <a:rPr lang="en-US" sz="2400" dirty="0">
                <a:solidFill>
                  <a:schemeClr val="bg1"/>
                </a:solidFill>
                <a:latin typeface="Garamond" charset="0"/>
                <a:ea typeface="Garamond" charset="0"/>
                <a:cs typeface="Garamond" charset="0"/>
              </a:rPr>
              <a:t>0.05</a:t>
            </a:r>
          </a:p>
        </p:txBody>
      </p:sp>
    </p:spTree>
    <p:extLst>
      <p:ext uri="{BB962C8B-B14F-4D97-AF65-F5344CB8AC3E}">
        <p14:creationId xmlns:p14="http://schemas.microsoft.com/office/powerpoint/2010/main" val="31061904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78984B-6267-4935-AF5C-73186EA837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Garamond" panose="02020404030301010803" pitchFamily="18" charset="0"/>
              </a:rPr>
              <a:t>Radiographs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8B99872-8388-497D-8DE2-F76603A0AF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/>
          <a:stretch/>
        </p:blipFill>
        <p:spPr>
          <a:xfrm>
            <a:off x="2822058" y="1654629"/>
            <a:ext cx="3825485" cy="5441431"/>
          </a:xfr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84629F6-22C2-46C5-9A62-FD55DE3A65D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06785" y="1654629"/>
            <a:ext cx="3523013" cy="544143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597F0B1-4025-4EE2-910E-80A5123C05D2}"/>
              </a:ext>
            </a:extLst>
          </p:cNvPr>
          <p:cNvSpPr txBox="1"/>
          <p:nvPr/>
        </p:nvSpPr>
        <p:spPr>
          <a:xfrm>
            <a:off x="3734675" y="7138796"/>
            <a:ext cx="20002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Garamond" charset="0"/>
                <a:ea typeface="Garamond" charset="0"/>
                <a:cs typeface="Garamond" charset="0"/>
              </a:rPr>
              <a:t>Pre-Revision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6AADE8B-DFD2-418F-B041-E58BE2382E9B}"/>
              </a:ext>
            </a:extLst>
          </p:cNvPr>
          <p:cNvSpPr txBox="1"/>
          <p:nvPr/>
        </p:nvSpPr>
        <p:spPr>
          <a:xfrm>
            <a:off x="9968166" y="7138796"/>
            <a:ext cx="20002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Garamond" charset="0"/>
                <a:ea typeface="Garamond" charset="0"/>
                <a:cs typeface="Garamond" charset="0"/>
              </a:rPr>
              <a:t>Post-Revision</a:t>
            </a:r>
          </a:p>
        </p:txBody>
      </p:sp>
    </p:spTree>
    <p:extLst>
      <p:ext uri="{BB962C8B-B14F-4D97-AF65-F5344CB8AC3E}">
        <p14:creationId xmlns:p14="http://schemas.microsoft.com/office/powerpoint/2010/main" val="157526969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83BE82-5E6F-4140-971C-23EBE8C450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Garamond" panose="02020404030301010803" pitchFamily="18" charset="0"/>
              </a:rPr>
              <a:t>Case Study 4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C6DE38D2-34A7-4404-A3A1-C9477BCD2E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76343" y="2002970"/>
            <a:ext cx="4804228" cy="4573630"/>
          </a:xfrm>
          <a:ln w="38100">
            <a:solidFill>
              <a:schemeClr val="tx1"/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6A6CA96-D6AE-46F2-8618-2B68DBD8FBC0}"/>
              </a:ext>
            </a:extLst>
          </p:cNvPr>
          <p:cNvSpPr txBox="1"/>
          <p:nvPr/>
        </p:nvSpPr>
        <p:spPr>
          <a:xfrm>
            <a:off x="1005842" y="2002970"/>
            <a:ext cx="6062615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Garamond" charset="0"/>
                <a:ea typeface="Garamond" charset="0"/>
                <a:cs typeface="Garamond" charset="0"/>
              </a:rPr>
              <a:t>Female, 54y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Garamond" charset="0"/>
                <a:ea typeface="Garamond" charset="0"/>
                <a:cs typeface="Garamond" charset="0"/>
              </a:rPr>
              <a:t>Implanted in 2002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Garamond" charset="0"/>
                <a:ea typeface="Garamond" charset="0"/>
                <a:cs typeface="Garamond" charset="0"/>
              </a:rPr>
              <a:t>Revised in 2013</a:t>
            </a:r>
          </a:p>
          <a:p>
            <a:pPr marL="457200" indent="-4572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Garamond" charset="0"/>
                <a:ea typeface="Garamond" charset="0"/>
                <a:cs typeface="Garamond" charset="0"/>
              </a:rPr>
              <a:t>Revision Reasons: Osteolysis</a:t>
            </a:r>
          </a:p>
          <a:p>
            <a:pPr marL="1005840" lvl="1" indent="-457200">
              <a:lnSpc>
                <a:spcPct val="200000"/>
              </a:lnSpc>
              <a:buFont typeface="Arial" panose="020B0604020202020204" pitchFamily="34" charset="0"/>
              <a:buChar char="−"/>
            </a:pPr>
            <a:r>
              <a:rPr lang="en-US" sz="2800" dirty="0">
                <a:latin typeface="Garamond" charset="0"/>
                <a:ea typeface="Garamond" charset="0"/>
                <a:cs typeface="Garamond" charset="0"/>
              </a:rPr>
              <a:t>Proximal Femur</a:t>
            </a:r>
          </a:p>
          <a:p>
            <a:endParaRPr lang="en-US" sz="2000" dirty="0" err="1">
              <a:latin typeface="Source Sans Pro" charset="0"/>
              <a:ea typeface="Source Sans Pro" charset="0"/>
              <a:cs typeface="Source Sans Pro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77E4419-8FF6-4916-AB12-D9655181D81A}"/>
              </a:ext>
            </a:extLst>
          </p:cNvPr>
          <p:cNvSpPr txBox="1"/>
          <p:nvPr/>
        </p:nvSpPr>
        <p:spPr>
          <a:xfrm>
            <a:off x="8575221" y="6718818"/>
            <a:ext cx="47053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Garamond" charset="0"/>
                <a:ea typeface="Garamond" charset="0"/>
                <a:cs typeface="Garamond" charset="0"/>
              </a:rPr>
              <a:t>In vivo 11.25 y</a:t>
            </a:r>
          </a:p>
        </p:txBody>
      </p:sp>
    </p:spTree>
    <p:extLst>
      <p:ext uri="{BB962C8B-B14F-4D97-AF65-F5344CB8AC3E}">
        <p14:creationId xmlns:p14="http://schemas.microsoft.com/office/powerpoint/2010/main" val="347314355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452EDFC-674D-4E3C-B924-2AD323F3F2FA}"/>
              </a:ext>
            </a:extLst>
          </p:cNvPr>
          <p:cNvSpPr/>
          <p:nvPr/>
        </p:nvSpPr>
        <p:spPr>
          <a:xfrm>
            <a:off x="0" y="0"/>
            <a:ext cx="14630399" cy="82296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DA64BE72-5EAD-4C9D-AB96-D7C1B25BA3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backgroundMark x1="52206" y1="29657" x2="52206" y2="29657"/>
                        <a14:backgroundMark x1="76042" y1="20261" x2="76042" y2="20261"/>
                        <a14:backgroundMark x1="57016" y1="15850" x2="57016" y2="15850"/>
                        <a14:backgroundMark x1="56097" y1="15850" x2="56097" y2="15850"/>
                        <a14:backgroundMark x1="53891" y1="40237" x2="53891" y2="40237"/>
                        <a14:backgroundMark x1="64032" y1="17810" x2="64032" y2="17810"/>
                        <a14:backgroundMark x1="87132" y1="35539" x2="87132" y2="35539"/>
                        <a14:backgroundMark x1="71967" y1="27165" x2="71967" y2="27165"/>
                        <a14:backgroundMark x1="49335" y1="48453" x2="49335" y2="484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095" y="-1804987"/>
            <a:ext cx="12198953" cy="9149215"/>
          </a:xfr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A207AE1-0A02-4419-94D2-D2908106CDBC}"/>
              </a:ext>
            </a:extLst>
          </p:cNvPr>
          <p:cNvSpPr txBox="1"/>
          <p:nvPr/>
        </p:nvSpPr>
        <p:spPr>
          <a:xfrm>
            <a:off x="11152" y="-11150"/>
            <a:ext cx="454969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Garamond" charset="0"/>
                <a:ea typeface="Garamond" charset="0"/>
                <a:cs typeface="Garamond" charset="0"/>
              </a:rPr>
              <a:t>Superior Rim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363198E8-B2EE-496F-8FC2-BCB88BF1CB01}"/>
              </a:ext>
            </a:extLst>
          </p:cNvPr>
          <p:cNvCxnSpPr>
            <a:cxnSpLocks/>
          </p:cNvCxnSpPr>
          <p:nvPr/>
        </p:nvCxnSpPr>
        <p:spPr>
          <a:xfrm>
            <a:off x="4560850" y="3814604"/>
            <a:ext cx="800941" cy="0"/>
          </a:xfrm>
          <a:prstGeom prst="straightConnector1">
            <a:avLst/>
          </a:prstGeom>
          <a:ln w="762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3BF70145-B65A-4220-A442-DB382DBB371B}"/>
              </a:ext>
            </a:extLst>
          </p:cNvPr>
          <p:cNvCxnSpPr>
            <a:cxnSpLocks/>
          </p:cNvCxnSpPr>
          <p:nvPr/>
        </p:nvCxnSpPr>
        <p:spPr>
          <a:xfrm>
            <a:off x="9656955" y="3582375"/>
            <a:ext cx="732265" cy="0"/>
          </a:xfrm>
          <a:prstGeom prst="straightConnector1">
            <a:avLst/>
          </a:prstGeom>
          <a:ln w="762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C34BD42A-1A7D-4826-AABA-9D46B022E244}"/>
              </a:ext>
            </a:extLst>
          </p:cNvPr>
          <p:cNvCxnSpPr>
            <a:cxnSpLocks/>
          </p:cNvCxnSpPr>
          <p:nvPr/>
        </p:nvCxnSpPr>
        <p:spPr>
          <a:xfrm flipH="1" flipV="1">
            <a:off x="4852551" y="2525487"/>
            <a:ext cx="21240" cy="1289117"/>
          </a:xfrm>
          <a:prstGeom prst="straightConnector1">
            <a:avLst/>
          </a:prstGeom>
          <a:ln w="762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2C0C10CF-3623-4FBF-8FDA-25E624E7D366}"/>
              </a:ext>
            </a:extLst>
          </p:cNvPr>
          <p:cNvCxnSpPr>
            <a:cxnSpLocks/>
          </p:cNvCxnSpPr>
          <p:nvPr/>
        </p:nvCxnSpPr>
        <p:spPr>
          <a:xfrm flipV="1">
            <a:off x="10163806" y="2830286"/>
            <a:ext cx="10708" cy="752090"/>
          </a:xfrm>
          <a:prstGeom prst="straightConnector1">
            <a:avLst/>
          </a:prstGeom>
          <a:ln w="762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D3D5EA9C-B88A-4DE0-BC3F-4ABCF9DD02DB}"/>
              </a:ext>
            </a:extLst>
          </p:cNvPr>
          <p:cNvCxnSpPr>
            <a:cxnSpLocks/>
          </p:cNvCxnSpPr>
          <p:nvPr/>
        </p:nvCxnSpPr>
        <p:spPr>
          <a:xfrm flipV="1">
            <a:off x="4873791" y="4499429"/>
            <a:ext cx="931923" cy="968736"/>
          </a:xfrm>
          <a:prstGeom prst="straightConnector1">
            <a:avLst/>
          </a:prstGeom>
          <a:ln w="762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BD1535AB-70E5-4A38-B884-FDDDF4BBED50}"/>
              </a:ext>
            </a:extLst>
          </p:cNvPr>
          <p:cNvCxnSpPr>
            <a:cxnSpLocks/>
          </p:cNvCxnSpPr>
          <p:nvPr/>
        </p:nvCxnSpPr>
        <p:spPr>
          <a:xfrm flipH="1" flipV="1">
            <a:off x="9158602" y="4443225"/>
            <a:ext cx="996707" cy="901303"/>
          </a:xfrm>
          <a:prstGeom prst="straightConnector1">
            <a:avLst/>
          </a:prstGeom>
          <a:ln w="762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A7501A30-DAE4-45CE-8DDC-E5575A154414}"/>
              </a:ext>
            </a:extLst>
          </p:cNvPr>
          <p:cNvSpPr txBox="1"/>
          <p:nvPr/>
        </p:nvSpPr>
        <p:spPr>
          <a:xfrm>
            <a:off x="9962124" y="7449011"/>
            <a:ext cx="47128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Garamond" charset="0"/>
                <a:ea typeface="Garamond" charset="0"/>
                <a:cs typeface="Garamond" charset="0"/>
              </a:rPr>
              <a:t>Inferior Backside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1BCF12A-38F0-4CB8-8293-D12AECF76F0E}"/>
              </a:ext>
            </a:extLst>
          </p:cNvPr>
          <p:cNvSpPr txBox="1"/>
          <p:nvPr/>
        </p:nvSpPr>
        <p:spPr>
          <a:xfrm>
            <a:off x="2631655" y="3624187"/>
            <a:ext cx="16483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bg1"/>
                </a:solidFill>
                <a:latin typeface="Garamond" charset="0"/>
                <a:ea typeface="Garamond" charset="0"/>
                <a:cs typeface="Garamond" charset="0"/>
              </a:rPr>
              <a:t>OI</a:t>
            </a:r>
            <a:r>
              <a:rPr lang="en-US" sz="2400" baseline="-25000" dirty="0" err="1">
                <a:solidFill>
                  <a:schemeClr val="bg1"/>
                </a:solidFill>
                <a:latin typeface="Garamond" charset="0"/>
                <a:ea typeface="Garamond" charset="0"/>
                <a:cs typeface="Garamond" charset="0"/>
              </a:rPr>
              <a:t>Max</a:t>
            </a:r>
            <a:r>
              <a:rPr lang="en-US" sz="1800" dirty="0">
                <a:solidFill>
                  <a:schemeClr val="bg1"/>
                </a:solidFill>
                <a:latin typeface="Garamond" charset="0"/>
                <a:ea typeface="Garamond" charset="0"/>
                <a:cs typeface="Garamond" charset="0"/>
              </a:rPr>
              <a:t>: </a:t>
            </a:r>
            <a:r>
              <a:rPr lang="en-US" sz="2400" dirty="0">
                <a:solidFill>
                  <a:schemeClr val="bg1"/>
                </a:solidFill>
                <a:latin typeface="Garamond" charset="0"/>
                <a:ea typeface="Garamond" charset="0"/>
                <a:cs typeface="Garamond" charset="0"/>
              </a:rPr>
              <a:t>0.35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A7FC93E-9653-49EF-B94F-24313E6EB16C}"/>
              </a:ext>
            </a:extLst>
          </p:cNvPr>
          <p:cNvSpPr txBox="1"/>
          <p:nvPr/>
        </p:nvSpPr>
        <p:spPr>
          <a:xfrm>
            <a:off x="4137154" y="1952243"/>
            <a:ext cx="16483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bg1"/>
                </a:solidFill>
                <a:latin typeface="Garamond" charset="0"/>
                <a:ea typeface="Garamond" charset="0"/>
                <a:cs typeface="Garamond" charset="0"/>
              </a:rPr>
              <a:t>OI</a:t>
            </a:r>
            <a:r>
              <a:rPr lang="en-US" sz="2400" baseline="-25000" dirty="0" err="1">
                <a:solidFill>
                  <a:schemeClr val="bg1"/>
                </a:solidFill>
                <a:latin typeface="Garamond" charset="0"/>
                <a:ea typeface="Garamond" charset="0"/>
                <a:cs typeface="Garamond" charset="0"/>
              </a:rPr>
              <a:t>Max</a:t>
            </a:r>
            <a:r>
              <a:rPr lang="en-US" sz="1800" dirty="0">
                <a:solidFill>
                  <a:schemeClr val="bg1"/>
                </a:solidFill>
                <a:latin typeface="Garamond" charset="0"/>
                <a:ea typeface="Garamond" charset="0"/>
                <a:cs typeface="Garamond" charset="0"/>
              </a:rPr>
              <a:t>: </a:t>
            </a:r>
            <a:r>
              <a:rPr lang="en-US" sz="2400" dirty="0">
                <a:solidFill>
                  <a:schemeClr val="bg1"/>
                </a:solidFill>
                <a:latin typeface="Garamond" charset="0"/>
                <a:ea typeface="Garamond" charset="0"/>
                <a:cs typeface="Garamond" charset="0"/>
              </a:rPr>
              <a:t>2.39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7219B06-3F7B-487E-ABE7-A5F8E6528CCA}"/>
              </a:ext>
            </a:extLst>
          </p:cNvPr>
          <p:cNvSpPr txBox="1"/>
          <p:nvPr/>
        </p:nvSpPr>
        <p:spPr>
          <a:xfrm>
            <a:off x="5805714" y="4108812"/>
            <a:ext cx="16483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bg1"/>
                </a:solidFill>
                <a:latin typeface="Garamond" charset="0"/>
                <a:ea typeface="Garamond" charset="0"/>
                <a:cs typeface="Garamond" charset="0"/>
              </a:rPr>
              <a:t>OI</a:t>
            </a:r>
            <a:r>
              <a:rPr lang="en-US" sz="2400" baseline="-25000" dirty="0" err="1">
                <a:solidFill>
                  <a:schemeClr val="bg1"/>
                </a:solidFill>
                <a:latin typeface="Garamond" charset="0"/>
                <a:ea typeface="Garamond" charset="0"/>
                <a:cs typeface="Garamond" charset="0"/>
              </a:rPr>
              <a:t>Max</a:t>
            </a:r>
            <a:r>
              <a:rPr lang="en-US" sz="1800" dirty="0">
                <a:solidFill>
                  <a:schemeClr val="bg1"/>
                </a:solidFill>
                <a:latin typeface="Garamond" charset="0"/>
                <a:ea typeface="Garamond" charset="0"/>
                <a:cs typeface="Garamond" charset="0"/>
              </a:rPr>
              <a:t>: </a:t>
            </a:r>
            <a:r>
              <a:rPr lang="en-US" sz="2400" dirty="0">
                <a:solidFill>
                  <a:schemeClr val="bg1"/>
                </a:solidFill>
                <a:latin typeface="Garamond" charset="0"/>
                <a:ea typeface="Garamond" charset="0"/>
                <a:cs typeface="Garamond" charset="0"/>
              </a:rPr>
              <a:t>7.61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3EF6524-3EA1-4857-8D22-86B15AAF0101}"/>
              </a:ext>
            </a:extLst>
          </p:cNvPr>
          <p:cNvSpPr txBox="1"/>
          <p:nvPr/>
        </p:nvSpPr>
        <p:spPr>
          <a:xfrm>
            <a:off x="3348363" y="5541533"/>
            <a:ext cx="16483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bg1"/>
                </a:solidFill>
                <a:latin typeface="Garamond" charset="0"/>
                <a:ea typeface="Garamond" charset="0"/>
                <a:cs typeface="Garamond" charset="0"/>
              </a:rPr>
              <a:t>OI</a:t>
            </a:r>
            <a:r>
              <a:rPr lang="en-US" sz="2400" baseline="-25000" dirty="0" err="1">
                <a:solidFill>
                  <a:schemeClr val="bg1"/>
                </a:solidFill>
                <a:latin typeface="Garamond" charset="0"/>
                <a:ea typeface="Garamond" charset="0"/>
                <a:cs typeface="Garamond" charset="0"/>
              </a:rPr>
              <a:t>Max</a:t>
            </a:r>
            <a:r>
              <a:rPr lang="en-US" sz="1800" dirty="0">
                <a:solidFill>
                  <a:schemeClr val="bg1"/>
                </a:solidFill>
                <a:latin typeface="Garamond" charset="0"/>
                <a:ea typeface="Garamond" charset="0"/>
                <a:cs typeface="Garamond" charset="0"/>
              </a:rPr>
              <a:t>: </a:t>
            </a:r>
            <a:r>
              <a:rPr lang="en-US" sz="2400" dirty="0">
                <a:solidFill>
                  <a:schemeClr val="bg1"/>
                </a:solidFill>
                <a:latin typeface="Garamond" charset="0"/>
                <a:ea typeface="Garamond" charset="0"/>
                <a:cs typeface="Garamond" charset="0"/>
              </a:rPr>
              <a:t>0.66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E61F9A4-C6E4-480F-96EF-2A5CB0615E4F}"/>
              </a:ext>
            </a:extLst>
          </p:cNvPr>
          <p:cNvSpPr txBox="1"/>
          <p:nvPr/>
        </p:nvSpPr>
        <p:spPr>
          <a:xfrm>
            <a:off x="7754915" y="3766884"/>
            <a:ext cx="16483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bg1"/>
                </a:solidFill>
                <a:latin typeface="Garamond" charset="0"/>
                <a:ea typeface="Garamond" charset="0"/>
                <a:cs typeface="Garamond" charset="0"/>
              </a:rPr>
              <a:t>OI</a:t>
            </a:r>
            <a:r>
              <a:rPr lang="en-US" sz="2400" baseline="-25000" dirty="0" err="1">
                <a:solidFill>
                  <a:schemeClr val="bg1"/>
                </a:solidFill>
                <a:latin typeface="Garamond" charset="0"/>
                <a:ea typeface="Garamond" charset="0"/>
                <a:cs typeface="Garamond" charset="0"/>
              </a:rPr>
              <a:t>Max</a:t>
            </a:r>
            <a:r>
              <a:rPr lang="en-US" sz="1800" dirty="0">
                <a:solidFill>
                  <a:schemeClr val="bg1"/>
                </a:solidFill>
                <a:latin typeface="Garamond" charset="0"/>
                <a:ea typeface="Garamond" charset="0"/>
                <a:cs typeface="Garamond" charset="0"/>
              </a:rPr>
              <a:t>: </a:t>
            </a:r>
            <a:r>
              <a:rPr lang="en-US" sz="2400" dirty="0">
                <a:solidFill>
                  <a:schemeClr val="bg1"/>
                </a:solidFill>
                <a:latin typeface="Garamond" charset="0"/>
                <a:ea typeface="Garamond" charset="0"/>
                <a:cs typeface="Garamond" charset="0"/>
              </a:rPr>
              <a:t>8.15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3901593-9507-48D5-B47A-90EB5633F2DB}"/>
              </a:ext>
            </a:extLst>
          </p:cNvPr>
          <p:cNvSpPr txBox="1"/>
          <p:nvPr/>
        </p:nvSpPr>
        <p:spPr>
          <a:xfrm>
            <a:off x="9331143" y="1944914"/>
            <a:ext cx="16483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bg1"/>
                </a:solidFill>
                <a:latin typeface="Garamond" charset="0"/>
                <a:ea typeface="Garamond" charset="0"/>
                <a:cs typeface="Garamond" charset="0"/>
              </a:rPr>
              <a:t>OI</a:t>
            </a:r>
            <a:r>
              <a:rPr lang="en-US" sz="2400" baseline="-25000" dirty="0" err="1">
                <a:solidFill>
                  <a:schemeClr val="bg1"/>
                </a:solidFill>
                <a:latin typeface="Garamond" charset="0"/>
                <a:ea typeface="Garamond" charset="0"/>
                <a:cs typeface="Garamond" charset="0"/>
              </a:rPr>
              <a:t>Max</a:t>
            </a:r>
            <a:r>
              <a:rPr lang="en-US" sz="1800" dirty="0">
                <a:solidFill>
                  <a:schemeClr val="bg1"/>
                </a:solidFill>
                <a:latin typeface="Garamond" charset="0"/>
                <a:ea typeface="Garamond" charset="0"/>
                <a:cs typeface="Garamond" charset="0"/>
              </a:rPr>
              <a:t>: </a:t>
            </a:r>
            <a:r>
              <a:rPr lang="en-US" sz="2400" dirty="0">
                <a:solidFill>
                  <a:schemeClr val="bg1"/>
                </a:solidFill>
                <a:latin typeface="Garamond" charset="0"/>
                <a:ea typeface="Garamond" charset="0"/>
                <a:cs typeface="Garamond" charset="0"/>
              </a:rPr>
              <a:t>5.90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1B204A3-9AB4-4C56-9325-EA63820601E9}"/>
              </a:ext>
            </a:extLst>
          </p:cNvPr>
          <p:cNvSpPr txBox="1"/>
          <p:nvPr/>
        </p:nvSpPr>
        <p:spPr>
          <a:xfrm>
            <a:off x="10174514" y="5253231"/>
            <a:ext cx="16483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bg1"/>
                </a:solidFill>
                <a:latin typeface="Garamond" charset="0"/>
                <a:ea typeface="Garamond" charset="0"/>
                <a:cs typeface="Garamond" charset="0"/>
              </a:rPr>
              <a:t>OI</a:t>
            </a:r>
            <a:r>
              <a:rPr lang="en-US" sz="2400" baseline="-25000" dirty="0" err="1">
                <a:solidFill>
                  <a:schemeClr val="bg1"/>
                </a:solidFill>
                <a:latin typeface="Garamond" charset="0"/>
                <a:ea typeface="Garamond" charset="0"/>
                <a:cs typeface="Garamond" charset="0"/>
              </a:rPr>
              <a:t>Max</a:t>
            </a:r>
            <a:r>
              <a:rPr lang="en-US" sz="1800" dirty="0">
                <a:solidFill>
                  <a:schemeClr val="bg1"/>
                </a:solidFill>
                <a:latin typeface="Garamond" charset="0"/>
                <a:ea typeface="Garamond" charset="0"/>
                <a:cs typeface="Garamond" charset="0"/>
              </a:rPr>
              <a:t>: </a:t>
            </a:r>
            <a:r>
              <a:rPr lang="en-US" sz="2400" dirty="0">
                <a:solidFill>
                  <a:schemeClr val="bg1"/>
                </a:solidFill>
                <a:latin typeface="Garamond" charset="0"/>
                <a:ea typeface="Garamond" charset="0"/>
                <a:cs typeface="Garamond" charset="0"/>
              </a:rPr>
              <a:t>0.23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5BC0C58-0620-474C-A03A-25898BBDC010}"/>
              </a:ext>
            </a:extLst>
          </p:cNvPr>
          <p:cNvSpPr txBox="1"/>
          <p:nvPr/>
        </p:nvSpPr>
        <p:spPr>
          <a:xfrm>
            <a:off x="10548376" y="3372306"/>
            <a:ext cx="16483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bg1"/>
                </a:solidFill>
                <a:latin typeface="Garamond" charset="0"/>
                <a:ea typeface="Garamond" charset="0"/>
                <a:cs typeface="Garamond" charset="0"/>
              </a:rPr>
              <a:t>OI</a:t>
            </a:r>
            <a:r>
              <a:rPr lang="en-US" sz="2400" baseline="-25000" dirty="0" err="1">
                <a:solidFill>
                  <a:schemeClr val="bg1"/>
                </a:solidFill>
                <a:latin typeface="Garamond" charset="0"/>
                <a:ea typeface="Garamond" charset="0"/>
                <a:cs typeface="Garamond" charset="0"/>
              </a:rPr>
              <a:t>Max</a:t>
            </a:r>
            <a:r>
              <a:rPr lang="en-US" sz="1800" dirty="0">
                <a:solidFill>
                  <a:schemeClr val="bg1"/>
                </a:solidFill>
                <a:latin typeface="Garamond" charset="0"/>
                <a:ea typeface="Garamond" charset="0"/>
                <a:cs typeface="Garamond" charset="0"/>
              </a:rPr>
              <a:t>: </a:t>
            </a:r>
            <a:r>
              <a:rPr lang="en-US" sz="2400" dirty="0">
                <a:solidFill>
                  <a:schemeClr val="bg1"/>
                </a:solidFill>
                <a:latin typeface="Garamond" charset="0"/>
                <a:ea typeface="Garamond" charset="0"/>
                <a:cs typeface="Garamond" charset="0"/>
              </a:rPr>
              <a:t>1.54</a:t>
            </a:r>
          </a:p>
        </p:txBody>
      </p:sp>
    </p:spTree>
    <p:extLst>
      <p:ext uri="{BB962C8B-B14F-4D97-AF65-F5344CB8AC3E}">
        <p14:creationId xmlns:p14="http://schemas.microsoft.com/office/powerpoint/2010/main" val="73929488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BFE3D9-14ED-487E-8975-30B44ABCC6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Garamond" panose="02020404030301010803" pitchFamily="18" charset="0"/>
              </a:rPr>
              <a:t>Radiographs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71400DA-9F97-4765-8434-0F0DD4A8ED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2" y="1764811"/>
            <a:ext cx="5307094" cy="474292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1032A4F-3968-4CBF-959E-79CFC5279C09}"/>
              </a:ext>
            </a:extLst>
          </p:cNvPr>
          <p:cNvSpPr txBox="1"/>
          <p:nvPr/>
        </p:nvSpPr>
        <p:spPr>
          <a:xfrm>
            <a:off x="2659264" y="6655075"/>
            <a:ext cx="20002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Garamond" charset="0"/>
                <a:ea typeface="Garamond" charset="0"/>
                <a:cs typeface="Garamond" charset="0"/>
              </a:rPr>
              <a:t>Pre-Revision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499118F-6258-4BD3-9D25-F0A0287BAEA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98971" y="1764810"/>
            <a:ext cx="5094515" cy="474223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1591166-DC2A-4283-B20F-43F461B62438}"/>
              </a:ext>
            </a:extLst>
          </p:cNvPr>
          <p:cNvSpPr txBox="1"/>
          <p:nvPr/>
        </p:nvSpPr>
        <p:spPr>
          <a:xfrm>
            <a:off x="9607050" y="6655075"/>
            <a:ext cx="20783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Garamond" charset="0"/>
                <a:ea typeface="Garamond" charset="0"/>
                <a:cs typeface="Garamond" charset="0"/>
              </a:rPr>
              <a:t>Post-Revision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32A7AE6-E8CD-40FD-8187-ECD85E07DD04}"/>
              </a:ext>
            </a:extLst>
          </p:cNvPr>
          <p:cNvSpPr/>
          <p:nvPr/>
        </p:nvSpPr>
        <p:spPr>
          <a:xfrm>
            <a:off x="5109028" y="5021943"/>
            <a:ext cx="885372" cy="100148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55503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Garamond" charset="0"/>
                <a:ea typeface="Garamond" charset="0"/>
                <a:cs typeface="Garamond" charset="0"/>
              </a:rPr>
              <a:t>Longest Term Annealed</a:t>
            </a:r>
          </a:p>
        </p:txBody>
      </p:sp>
      <p:pic>
        <p:nvPicPr>
          <p:cNvPr id="2050" name="Picture 2" descr="Z:\Drexel University Implant Research Center\Retrievals\Hips\Jewish Hospital (JH)\1-99\JH-H0094\Photodoc\Poly\DSC_45448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877300" y="1853406"/>
            <a:ext cx="4743450" cy="4585494"/>
          </a:xfrm>
          <a:prstGeom prst="rect">
            <a:avLst/>
          </a:prstGeom>
          <a:noFill/>
          <a:effectLst/>
          <a:scene3d>
            <a:camera prst="orthographicFront"/>
            <a:lightRig rig="threePt" dir="t"/>
          </a:scene3d>
          <a:sp3d contourW="19050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05842" y="1790700"/>
            <a:ext cx="7871458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Garamond" charset="0"/>
                <a:ea typeface="Garamond" charset="0"/>
                <a:cs typeface="Garamond" charset="0"/>
              </a:rPr>
              <a:t>Female, 61y</a:t>
            </a:r>
          </a:p>
          <a:p>
            <a:pPr marL="1005840" lvl="1" indent="-457200">
              <a:lnSpc>
                <a:spcPct val="200000"/>
              </a:lnSpc>
              <a:buFont typeface="Arial" panose="020B0604020202020204" pitchFamily="34" charset="0"/>
              <a:buChar char="−"/>
            </a:pPr>
            <a:r>
              <a:rPr lang="en-US" sz="2400" dirty="0">
                <a:latin typeface="Garamond" charset="0"/>
                <a:ea typeface="Garamond" charset="0"/>
                <a:cs typeface="Garamond" charset="0"/>
              </a:rPr>
              <a:t>BMI: 34.9 kg/m2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Garamond" charset="0"/>
                <a:ea typeface="Garamond" charset="0"/>
                <a:cs typeface="Garamond" charset="0"/>
              </a:rPr>
              <a:t>Implanted in 1999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Garamond" charset="0"/>
                <a:ea typeface="Garamond" charset="0"/>
                <a:cs typeface="Garamond" charset="0"/>
              </a:rPr>
              <a:t>Revised in 2016</a:t>
            </a:r>
          </a:p>
          <a:p>
            <a:pPr marL="1005840" lvl="1" indent="-457200">
              <a:lnSpc>
                <a:spcPct val="200000"/>
              </a:lnSpc>
              <a:buFont typeface="Arial" panose="020B0604020202020204" pitchFamily="34" charset="0"/>
              <a:buChar char="−"/>
            </a:pPr>
            <a:r>
              <a:rPr lang="en-US" sz="2400" dirty="0">
                <a:latin typeface="Garamond" charset="0"/>
                <a:ea typeface="Garamond" charset="0"/>
                <a:cs typeface="Garamond" charset="0"/>
              </a:rPr>
              <a:t>Max UCLA Score: 8</a:t>
            </a:r>
          </a:p>
          <a:p>
            <a:pPr marL="1005840" lvl="1" indent="-457200">
              <a:lnSpc>
                <a:spcPct val="200000"/>
              </a:lnSpc>
              <a:buFont typeface="Arial" panose="020B0604020202020204" pitchFamily="34" charset="0"/>
              <a:buChar char="−"/>
            </a:pPr>
            <a:r>
              <a:rPr lang="en-US" sz="2400" dirty="0">
                <a:latin typeface="Garamond" charset="0"/>
                <a:ea typeface="Garamond" charset="0"/>
                <a:cs typeface="Garamond" charset="0"/>
              </a:rPr>
              <a:t>Revision Reason: recurrent dislocation</a:t>
            </a:r>
          </a:p>
          <a:p>
            <a:pPr marL="457200" indent="-4572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Garamond" charset="0"/>
                <a:ea typeface="Garamond" charset="0"/>
                <a:cs typeface="Garamond" charset="0"/>
              </a:rPr>
              <a:t>Osteolysis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 err="1">
              <a:latin typeface="Arial" panose="020B0604020202020204" pitchFamily="34" charset="0"/>
              <a:ea typeface="Source Sans Pro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915400" y="6438900"/>
            <a:ext cx="47053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Garamond" charset="0"/>
                <a:ea typeface="Garamond" charset="0"/>
                <a:cs typeface="Garamond" charset="0"/>
              </a:rPr>
              <a:t>In vivo 17 y</a:t>
            </a:r>
          </a:p>
        </p:txBody>
      </p:sp>
    </p:spTree>
    <p:extLst>
      <p:ext uri="{BB962C8B-B14F-4D97-AF65-F5344CB8AC3E}">
        <p14:creationId xmlns:p14="http://schemas.microsoft.com/office/powerpoint/2010/main" val="297650403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 32">
            <a:extLst>
              <a:ext uri="{FF2B5EF4-FFF2-40B4-BE49-F238E27FC236}">
                <a16:creationId xmlns:a16="http://schemas.microsoft.com/office/drawing/2014/main" id="{0390991A-ADD9-4E49-BD60-421F4C8684FF}"/>
              </a:ext>
            </a:extLst>
          </p:cNvPr>
          <p:cNvGrpSpPr/>
          <p:nvPr/>
        </p:nvGrpSpPr>
        <p:grpSpPr>
          <a:xfrm>
            <a:off x="-473684" y="1378589"/>
            <a:ext cx="14903162" cy="5755581"/>
            <a:chOff x="273253" y="1554153"/>
            <a:chExt cx="12688550" cy="4119815"/>
          </a:xfrm>
          <a:scene3d>
            <a:camera prst="orthographicFront">
              <a:rot lat="0" lon="0" rev="0"/>
            </a:camera>
            <a:lightRig rig="threePt" dir="t"/>
          </a:scene3d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23786487-3634-4CA9-9150-47D9E7CB24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8138" b="91724" l="9988" r="89982">
                          <a14:foregroundMark x1="76808" y1="8414" x2="76808" y2="8414"/>
                          <a14:foregroundMark x1="76808" y1="8414" x2="76808" y2="8414"/>
                          <a14:foregroundMark x1="65686" y1="91862" x2="65686" y2="9186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27652">
              <a:off x="273253" y="1554153"/>
              <a:ext cx="12688550" cy="2819044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2D4E8400-0786-47BA-BDA5-705E3DE04B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728" b="89883" l="8563" r="90632">
                          <a14:foregroundMark x1="90632" y1="30350" x2="90632" y2="30350"/>
                          <a14:foregroundMark x1="8563" y1="35992" x2="8563" y2="3599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68670">
              <a:off x="3824055" y="3722800"/>
              <a:ext cx="6600260" cy="1951168"/>
            </a:xfrm>
            <a:prstGeom prst="rect">
              <a:avLst/>
            </a:prstGeom>
          </p:spPr>
        </p:pic>
      </p:grpSp>
      <p:sp>
        <p:nvSpPr>
          <p:cNvPr id="2" name="Oval 1"/>
          <p:cNvSpPr/>
          <p:nvPr/>
        </p:nvSpPr>
        <p:spPr>
          <a:xfrm>
            <a:off x="5254906" y="625033"/>
            <a:ext cx="4386805" cy="3657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6" name="Right Triangle 5"/>
          <p:cNvSpPr/>
          <p:nvPr/>
        </p:nvSpPr>
        <p:spPr>
          <a:xfrm>
            <a:off x="2430684" y="4016415"/>
            <a:ext cx="4872941" cy="3391382"/>
          </a:xfrm>
          <a:prstGeom prst="rt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8" name="Rectangle 7"/>
          <p:cNvSpPr/>
          <p:nvPr/>
        </p:nvSpPr>
        <p:spPr>
          <a:xfrm rot="2878686">
            <a:off x="10939948" y="3993266"/>
            <a:ext cx="2511706" cy="375019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0" name="Rectangle 9"/>
          <p:cNvSpPr/>
          <p:nvPr/>
        </p:nvSpPr>
        <p:spPr>
          <a:xfrm>
            <a:off x="729205" y="-399"/>
            <a:ext cx="4977114" cy="71763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B4425B9-04F3-46EC-B1DD-7D6CE98ED1DD}"/>
              </a:ext>
            </a:extLst>
          </p:cNvPr>
          <p:cNvSpPr txBox="1"/>
          <p:nvPr/>
        </p:nvSpPr>
        <p:spPr>
          <a:xfrm>
            <a:off x="11152" y="-11150"/>
            <a:ext cx="454969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Garamond" charset="0"/>
                <a:ea typeface="Garamond" charset="0"/>
                <a:cs typeface="Garamond" charset="0"/>
              </a:rPr>
              <a:t>Superior Rim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C671435-C0E7-4476-825C-D690791E6345}"/>
              </a:ext>
            </a:extLst>
          </p:cNvPr>
          <p:cNvSpPr txBox="1"/>
          <p:nvPr/>
        </p:nvSpPr>
        <p:spPr>
          <a:xfrm>
            <a:off x="9962124" y="7449011"/>
            <a:ext cx="47128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Garamond" charset="0"/>
                <a:ea typeface="Garamond" charset="0"/>
                <a:cs typeface="Garamond" charset="0"/>
              </a:rPr>
              <a:t>Inferior Backside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3634456-6A5F-45DF-9445-ABDEAA931ED0}"/>
              </a:ext>
            </a:extLst>
          </p:cNvPr>
          <p:cNvSpPr/>
          <p:nvPr/>
        </p:nvSpPr>
        <p:spPr>
          <a:xfrm>
            <a:off x="11162371" y="89210"/>
            <a:ext cx="3456878" cy="147196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D00ED70-112D-4D77-8197-62FFB3BC6D77}"/>
              </a:ext>
            </a:extLst>
          </p:cNvPr>
          <p:cNvSpPr/>
          <p:nvPr/>
        </p:nvSpPr>
        <p:spPr>
          <a:xfrm>
            <a:off x="0" y="7315203"/>
            <a:ext cx="3546088" cy="9144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A7291491-F8FA-4DDB-898D-7796CEDCB159}"/>
              </a:ext>
            </a:extLst>
          </p:cNvPr>
          <p:cNvCxnSpPr/>
          <p:nvPr/>
        </p:nvCxnSpPr>
        <p:spPr>
          <a:xfrm>
            <a:off x="4095154" y="3526705"/>
            <a:ext cx="1260088" cy="0"/>
          </a:xfrm>
          <a:prstGeom prst="straightConnector1">
            <a:avLst/>
          </a:prstGeom>
          <a:ln w="762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D3226565-E2F7-4E4B-BE08-581300B329DB}"/>
              </a:ext>
            </a:extLst>
          </p:cNvPr>
          <p:cNvCxnSpPr>
            <a:cxnSpLocks/>
          </p:cNvCxnSpPr>
          <p:nvPr/>
        </p:nvCxnSpPr>
        <p:spPr>
          <a:xfrm>
            <a:off x="9962124" y="3024038"/>
            <a:ext cx="1486829" cy="0"/>
          </a:xfrm>
          <a:prstGeom prst="straightConnector1">
            <a:avLst/>
          </a:prstGeom>
          <a:ln w="762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1E2D5AD7-AEB0-47BC-B071-6979BE2A50C2}"/>
              </a:ext>
            </a:extLst>
          </p:cNvPr>
          <p:cNvCxnSpPr>
            <a:cxnSpLocks/>
          </p:cNvCxnSpPr>
          <p:nvPr/>
        </p:nvCxnSpPr>
        <p:spPr>
          <a:xfrm>
            <a:off x="4528459" y="1776264"/>
            <a:ext cx="32391" cy="1493975"/>
          </a:xfrm>
          <a:prstGeom prst="straightConnector1">
            <a:avLst/>
          </a:prstGeom>
          <a:ln w="762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9E08A366-62EA-406D-8C22-1E05F18591F9}"/>
              </a:ext>
            </a:extLst>
          </p:cNvPr>
          <p:cNvCxnSpPr>
            <a:cxnSpLocks/>
          </p:cNvCxnSpPr>
          <p:nvPr/>
        </p:nvCxnSpPr>
        <p:spPr>
          <a:xfrm>
            <a:off x="10886596" y="1776264"/>
            <a:ext cx="0" cy="1115122"/>
          </a:xfrm>
          <a:prstGeom prst="straightConnector1">
            <a:avLst/>
          </a:prstGeom>
          <a:ln w="762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42FDCBFC-CE32-4011-9E13-444992685254}"/>
              </a:ext>
            </a:extLst>
          </p:cNvPr>
          <p:cNvCxnSpPr>
            <a:cxnSpLocks/>
          </p:cNvCxnSpPr>
          <p:nvPr/>
        </p:nvCxnSpPr>
        <p:spPr>
          <a:xfrm flipV="1">
            <a:off x="4677023" y="4082268"/>
            <a:ext cx="1427967" cy="1402134"/>
          </a:xfrm>
          <a:prstGeom prst="straightConnector1">
            <a:avLst/>
          </a:prstGeom>
          <a:ln w="762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4468F871-C568-4950-83A0-BEB6733E2D17}"/>
              </a:ext>
            </a:extLst>
          </p:cNvPr>
          <p:cNvCxnSpPr>
            <a:cxnSpLocks/>
          </p:cNvCxnSpPr>
          <p:nvPr/>
        </p:nvCxnSpPr>
        <p:spPr>
          <a:xfrm>
            <a:off x="9457665" y="3952942"/>
            <a:ext cx="1368259" cy="1433026"/>
          </a:xfrm>
          <a:prstGeom prst="straightConnector1">
            <a:avLst/>
          </a:prstGeom>
          <a:ln w="762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599790" y="1124756"/>
            <a:ext cx="17662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bg1"/>
                </a:solidFill>
                <a:latin typeface="Garamond" charset="0"/>
                <a:ea typeface="Garamond" charset="0"/>
                <a:cs typeface="Garamond" charset="0"/>
              </a:rPr>
              <a:t>OI</a:t>
            </a:r>
            <a:r>
              <a:rPr lang="en-US" sz="2400" baseline="-25000" dirty="0" err="1">
                <a:solidFill>
                  <a:schemeClr val="bg1"/>
                </a:solidFill>
                <a:latin typeface="Garamond" charset="0"/>
                <a:ea typeface="Garamond" charset="0"/>
                <a:cs typeface="Garamond" charset="0"/>
              </a:rPr>
              <a:t>Max</a:t>
            </a:r>
            <a:r>
              <a:rPr lang="en-US" sz="1800" dirty="0">
                <a:solidFill>
                  <a:schemeClr val="bg1"/>
                </a:solidFill>
                <a:latin typeface="Garamond" charset="0"/>
                <a:ea typeface="Garamond" charset="0"/>
                <a:cs typeface="Garamond" charset="0"/>
              </a:rPr>
              <a:t>:  </a:t>
            </a:r>
            <a:r>
              <a:rPr lang="en-US" sz="2400" dirty="0">
                <a:solidFill>
                  <a:schemeClr val="bg1"/>
                </a:solidFill>
                <a:latin typeface="Garamond" charset="0"/>
                <a:ea typeface="Garamond" charset="0"/>
                <a:cs typeface="Garamond" charset="0"/>
              </a:rPr>
              <a:t>8.12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956931" y="3359299"/>
            <a:ext cx="16657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chemeClr val="bg1"/>
                </a:solidFill>
                <a:latin typeface="Garamond" charset="0"/>
                <a:ea typeface="Garamond" charset="0"/>
                <a:cs typeface="Garamond" charset="0"/>
              </a:rPr>
              <a:t>OI</a:t>
            </a:r>
            <a:r>
              <a:rPr lang="en-US" sz="2800" baseline="-25000" dirty="0" err="1">
                <a:solidFill>
                  <a:schemeClr val="bg1"/>
                </a:solidFill>
                <a:latin typeface="Garamond" charset="0"/>
                <a:ea typeface="Garamond" charset="0"/>
                <a:cs typeface="Garamond" charset="0"/>
              </a:rPr>
              <a:t>Max</a:t>
            </a:r>
            <a:r>
              <a:rPr lang="en-US" sz="2400" dirty="0">
                <a:solidFill>
                  <a:schemeClr val="bg1"/>
                </a:solidFill>
                <a:latin typeface="Garamond" charset="0"/>
                <a:ea typeface="Garamond" charset="0"/>
                <a:cs typeface="Garamond" charset="0"/>
              </a:rPr>
              <a:t>: 1.64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995435" y="3528468"/>
            <a:ext cx="15973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bg1"/>
                </a:solidFill>
                <a:latin typeface="Garamond" charset="0"/>
                <a:ea typeface="Garamond" charset="0"/>
                <a:cs typeface="Garamond" charset="0"/>
              </a:rPr>
              <a:t>OI</a:t>
            </a:r>
            <a:r>
              <a:rPr lang="en-US" sz="2400" baseline="-25000" dirty="0" err="1">
                <a:solidFill>
                  <a:schemeClr val="bg1"/>
                </a:solidFill>
                <a:latin typeface="Garamond" charset="0"/>
                <a:ea typeface="Garamond" charset="0"/>
                <a:cs typeface="Garamond" charset="0"/>
              </a:rPr>
              <a:t>Max</a:t>
            </a:r>
            <a:r>
              <a:rPr lang="en-US" sz="1800" dirty="0">
                <a:solidFill>
                  <a:schemeClr val="bg1"/>
                </a:solidFill>
                <a:latin typeface="Garamond" charset="0"/>
                <a:ea typeface="Garamond" charset="0"/>
                <a:cs typeface="Garamond" charset="0"/>
              </a:rPr>
              <a:t>:  </a:t>
            </a:r>
            <a:r>
              <a:rPr lang="en-US" sz="2400" dirty="0">
                <a:solidFill>
                  <a:schemeClr val="bg1"/>
                </a:solidFill>
                <a:latin typeface="Garamond" charset="0"/>
                <a:ea typeface="Garamond" charset="0"/>
                <a:cs typeface="Garamond" charset="0"/>
              </a:rPr>
              <a:t>0.48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165733" y="5155136"/>
            <a:ext cx="15431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bg1"/>
                </a:solidFill>
                <a:latin typeface="Garamond" charset="0"/>
                <a:ea typeface="Garamond" charset="0"/>
                <a:cs typeface="Garamond" charset="0"/>
              </a:rPr>
              <a:t>OI</a:t>
            </a:r>
            <a:r>
              <a:rPr lang="en-US" sz="2400" baseline="-25000" dirty="0" err="1">
                <a:solidFill>
                  <a:schemeClr val="bg1"/>
                </a:solidFill>
                <a:latin typeface="Garamond" charset="0"/>
                <a:ea typeface="Garamond" charset="0"/>
                <a:cs typeface="Garamond" charset="0"/>
              </a:rPr>
              <a:t>Max</a:t>
            </a:r>
            <a:r>
              <a:rPr lang="en-US" sz="1800" dirty="0">
                <a:solidFill>
                  <a:schemeClr val="bg1"/>
                </a:solidFill>
                <a:latin typeface="Garamond" charset="0"/>
                <a:ea typeface="Garamond" charset="0"/>
                <a:cs typeface="Garamond" charset="0"/>
              </a:rPr>
              <a:t>:  </a:t>
            </a:r>
            <a:r>
              <a:rPr lang="en-US" sz="2400" dirty="0">
                <a:solidFill>
                  <a:schemeClr val="bg1"/>
                </a:solidFill>
                <a:latin typeface="Garamond" charset="0"/>
                <a:ea typeface="Garamond" charset="0"/>
                <a:cs typeface="Garamond" charset="0"/>
              </a:rPr>
              <a:t>0.59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0579013" y="1231685"/>
            <a:ext cx="15006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bg1"/>
                </a:solidFill>
                <a:latin typeface="Garamond" charset="0"/>
                <a:ea typeface="Garamond" charset="0"/>
                <a:cs typeface="Garamond" charset="0"/>
              </a:rPr>
              <a:t>OI</a:t>
            </a:r>
            <a:r>
              <a:rPr lang="en-US" sz="2400" baseline="-25000" dirty="0" err="1">
                <a:solidFill>
                  <a:schemeClr val="bg1"/>
                </a:solidFill>
                <a:latin typeface="Garamond" charset="0"/>
                <a:ea typeface="Garamond" charset="0"/>
                <a:cs typeface="Garamond" charset="0"/>
              </a:rPr>
              <a:t>Max</a:t>
            </a:r>
            <a:r>
              <a:rPr lang="en-US" sz="1800" dirty="0">
                <a:solidFill>
                  <a:schemeClr val="bg1"/>
                </a:solidFill>
                <a:latin typeface="Garamond" charset="0"/>
                <a:ea typeface="Garamond" charset="0"/>
                <a:cs typeface="Garamond" charset="0"/>
              </a:rPr>
              <a:t>: </a:t>
            </a:r>
            <a:r>
              <a:rPr lang="en-US" sz="2400" dirty="0">
                <a:solidFill>
                  <a:schemeClr val="bg1"/>
                </a:solidFill>
                <a:latin typeface="Garamond" charset="0"/>
                <a:ea typeface="Garamond" charset="0"/>
                <a:cs typeface="Garamond" charset="0"/>
              </a:rPr>
              <a:t>5.99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1694956" y="2808574"/>
            <a:ext cx="14791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bg1"/>
                </a:solidFill>
                <a:latin typeface="Garamond" charset="0"/>
                <a:ea typeface="Garamond" charset="0"/>
                <a:cs typeface="Garamond" charset="0"/>
              </a:rPr>
              <a:t>OI</a:t>
            </a:r>
            <a:r>
              <a:rPr lang="en-US" sz="2400" baseline="-25000" dirty="0" err="1">
                <a:solidFill>
                  <a:schemeClr val="bg1"/>
                </a:solidFill>
                <a:latin typeface="Garamond" charset="0"/>
                <a:ea typeface="Garamond" charset="0"/>
                <a:cs typeface="Garamond" charset="0"/>
              </a:rPr>
              <a:t>Max</a:t>
            </a:r>
            <a:r>
              <a:rPr lang="en-US" sz="1800" dirty="0">
                <a:solidFill>
                  <a:schemeClr val="bg1"/>
                </a:solidFill>
                <a:latin typeface="Garamond" charset="0"/>
                <a:ea typeface="Garamond" charset="0"/>
                <a:cs typeface="Garamond" charset="0"/>
              </a:rPr>
              <a:t>: </a:t>
            </a:r>
            <a:r>
              <a:rPr lang="en-US" sz="2400" dirty="0">
                <a:solidFill>
                  <a:schemeClr val="bg1"/>
                </a:solidFill>
                <a:latin typeface="Garamond" charset="0"/>
                <a:ea typeface="Garamond" charset="0"/>
                <a:cs typeface="Garamond" charset="0"/>
              </a:rPr>
              <a:t>0.30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0883586" y="5113212"/>
            <a:ext cx="14866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bg1"/>
                </a:solidFill>
                <a:latin typeface="Garamond" charset="0"/>
                <a:ea typeface="Garamond" charset="0"/>
                <a:cs typeface="Garamond" charset="0"/>
              </a:rPr>
              <a:t>OI</a:t>
            </a:r>
            <a:r>
              <a:rPr lang="en-US" sz="2400" baseline="-25000" dirty="0" err="1">
                <a:solidFill>
                  <a:schemeClr val="bg1"/>
                </a:solidFill>
                <a:latin typeface="Garamond" charset="0"/>
                <a:ea typeface="Garamond" charset="0"/>
                <a:cs typeface="Garamond" charset="0"/>
              </a:rPr>
              <a:t>Max</a:t>
            </a:r>
            <a:r>
              <a:rPr lang="en-US" sz="1800" dirty="0">
                <a:solidFill>
                  <a:schemeClr val="bg1"/>
                </a:solidFill>
                <a:latin typeface="Garamond" charset="0"/>
                <a:ea typeface="Garamond" charset="0"/>
                <a:cs typeface="Garamond" charset="0"/>
              </a:rPr>
              <a:t>: </a:t>
            </a:r>
            <a:r>
              <a:rPr lang="en-US" sz="2400" dirty="0">
                <a:solidFill>
                  <a:schemeClr val="bg1"/>
                </a:solidFill>
                <a:latin typeface="Garamond" charset="0"/>
                <a:ea typeface="Garamond" charset="0"/>
                <a:cs typeface="Garamond" charset="0"/>
              </a:rPr>
              <a:t>0.47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8228224" y="3514657"/>
            <a:ext cx="15736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bg1"/>
                </a:solidFill>
                <a:latin typeface="Garamond" charset="0"/>
                <a:ea typeface="Garamond" charset="0"/>
                <a:cs typeface="Garamond" charset="0"/>
              </a:rPr>
              <a:t>OI</a:t>
            </a:r>
            <a:r>
              <a:rPr lang="en-US" sz="2400" baseline="-25000" dirty="0" err="1">
                <a:solidFill>
                  <a:schemeClr val="bg1"/>
                </a:solidFill>
                <a:latin typeface="Garamond" charset="0"/>
                <a:ea typeface="Garamond" charset="0"/>
                <a:cs typeface="Garamond" charset="0"/>
              </a:rPr>
              <a:t>Max</a:t>
            </a:r>
            <a:r>
              <a:rPr lang="en-US" sz="1800" dirty="0">
                <a:solidFill>
                  <a:schemeClr val="bg1"/>
                </a:solidFill>
                <a:latin typeface="Garamond" charset="0"/>
                <a:ea typeface="Garamond" charset="0"/>
                <a:cs typeface="Garamond" charset="0"/>
              </a:rPr>
              <a:t>:  </a:t>
            </a:r>
            <a:r>
              <a:rPr lang="en-US" sz="2400" dirty="0">
                <a:solidFill>
                  <a:schemeClr val="bg1"/>
                </a:solidFill>
                <a:latin typeface="Garamond" charset="0"/>
                <a:ea typeface="Garamond" charset="0"/>
                <a:cs typeface="Garamond" charset="0"/>
              </a:rPr>
              <a:t>0.49</a:t>
            </a:r>
          </a:p>
        </p:txBody>
      </p:sp>
    </p:spTree>
    <p:extLst>
      <p:ext uri="{BB962C8B-B14F-4D97-AF65-F5344CB8AC3E}">
        <p14:creationId xmlns:p14="http://schemas.microsoft.com/office/powerpoint/2010/main" val="135333290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Z:\Drexel University Implant Research Center\Retrievals\Hips\Jewish Hospital (JH)\1-99\JH-H0094\Radiographs\JH-H094_R ap hip_preop revision_1st qtr 201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68029" y="1464616"/>
            <a:ext cx="3978441" cy="5528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895600" y="7090787"/>
            <a:ext cx="20002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Garamond" charset="0"/>
                <a:ea typeface="Garamond" charset="0"/>
                <a:cs typeface="Garamond" charset="0"/>
              </a:rPr>
              <a:t>Pre-Revision</a:t>
            </a:r>
          </a:p>
        </p:txBody>
      </p:sp>
      <p:pic>
        <p:nvPicPr>
          <p:cNvPr id="3075" name="Picture 3" descr="Z:\Drexel University Implant Research Center\Retrievals\Hips\Jewish Hospital (JH)\1-99\JH-H0094\Radiographs\JH-H094_R ap hip_post revision_1st qtr 2016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141969" y="1464616"/>
            <a:ext cx="3942369" cy="5528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9139237" y="7090787"/>
            <a:ext cx="20783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Garamond" charset="0"/>
                <a:ea typeface="Garamond" charset="0"/>
                <a:cs typeface="Garamond" charset="0"/>
              </a:rPr>
              <a:t>Post-Revision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BBA0A05-02F6-42AA-88E5-DE3C2B1782D5}"/>
              </a:ext>
            </a:extLst>
          </p:cNvPr>
          <p:cNvSpPr txBox="1"/>
          <p:nvPr/>
        </p:nvSpPr>
        <p:spPr>
          <a:xfrm>
            <a:off x="933450" y="354184"/>
            <a:ext cx="7543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Garamond" charset="0"/>
                <a:ea typeface="Garamond" charset="0"/>
                <a:cs typeface="Garamond" charset="0"/>
              </a:rPr>
              <a:t>Radiographs</a:t>
            </a:r>
            <a:endParaRPr lang="en-US" sz="2400" dirty="0">
              <a:latin typeface="Garamond" charset="0"/>
              <a:ea typeface="Garamond" charset="0"/>
              <a:cs typeface="Garamond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0E67EBAA-4DD8-4D89-9DBF-4136293F6568}"/>
              </a:ext>
            </a:extLst>
          </p:cNvPr>
          <p:cNvSpPr/>
          <p:nvPr/>
        </p:nvSpPr>
        <p:spPr>
          <a:xfrm>
            <a:off x="3991428" y="3352803"/>
            <a:ext cx="856343" cy="82731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17467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Garamond" charset="0"/>
                <a:ea typeface="Garamond" charset="0"/>
                <a:cs typeface="Garamond" charset="0"/>
              </a:rPr>
              <a:t>Introduction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200000"/>
              </a:lnSpc>
            </a:pPr>
            <a:r>
              <a:rPr lang="en-US" sz="4000" dirty="0">
                <a:latin typeface="Garamond" charset="0"/>
                <a:ea typeface="Garamond" charset="0"/>
                <a:cs typeface="Garamond" charset="0"/>
              </a:rPr>
              <a:t>Highly crosslinked polyethylene (HXLPE) </a:t>
            </a:r>
          </a:p>
          <a:p>
            <a:pPr lvl="1">
              <a:lnSpc>
                <a:spcPct val="200000"/>
              </a:lnSpc>
            </a:pPr>
            <a:r>
              <a:rPr lang="en-US" sz="3600" dirty="0">
                <a:latin typeface="Garamond" charset="0"/>
                <a:ea typeface="Garamond" charset="0"/>
                <a:cs typeface="Garamond" charset="0"/>
              </a:rPr>
              <a:t>Introduced in 1998</a:t>
            </a:r>
          </a:p>
          <a:p>
            <a:pPr lvl="1">
              <a:lnSpc>
                <a:spcPct val="200000"/>
              </a:lnSpc>
            </a:pPr>
            <a:r>
              <a:rPr lang="en-US" sz="3600" dirty="0">
                <a:latin typeface="Garamond" charset="0"/>
                <a:ea typeface="Garamond" charset="0"/>
                <a:cs typeface="Garamond" charset="0"/>
              </a:rPr>
              <a:t>Improves wear resistance and reduces osteolysis</a:t>
            </a:r>
          </a:p>
          <a:p>
            <a:pPr>
              <a:lnSpc>
                <a:spcPct val="200000"/>
              </a:lnSpc>
            </a:pPr>
            <a:r>
              <a:rPr lang="en-US" sz="4000" dirty="0">
                <a:latin typeface="Garamond" charset="0"/>
                <a:ea typeface="Garamond" charset="0"/>
                <a:cs typeface="Garamond" charset="0"/>
              </a:rPr>
              <a:t>Irradiation induced crosslinking</a:t>
            </a:r>
          </a:p>
          <a:p>
            <a:pPr lvl="1">
              <a:lnSpc>
                <a:spcPct val="200000"/>
              </a:lnSpc>
            </a:pPr>
            <a:r>
              <a:rPr lang="en-US" sz="3200" dirty="0">
                <a:latin typeface="Garamond" charset="0"/>
                <a:ea typeface="Garamond" charset="0"/>
                <a:cs typeface="Garamond" charset="0"/>
              </a:rPr>
              <a:t>Produces free radicals</a:t>
            </a:r>
          </a:p>
        </p:txBody>
      </p:sp>
    </p:spTree>
    <p:extLst>
      <p:ext uri="{BB962C8B-B14F-4D97-AF65-F5344CB8AC3E}">
        <p14:creationId xmlns:p14="http://schemas.microsoft.com/office/powerpoint/2010/main" val="47087325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Garamond" charset="0"/>
                <a:ea typeface="Garamond" charset="0"/>
                <a:cs typeface="Garamond" charset="0"/>
              </a:rPr>
              <a:t>Longest Term </a:t>
            </a:r>
            <a:r>
              <a:rPr lang="en-US" dirty="0" err="1">
                <a:latin typeface="Garamond" charset="0"/>
                <a:ea typeface="Garamond" charset="0"/>
                <a:cs typeface="Garamond" charset="0"/>
              </a:rPr>
              <a:t>Remelted</a:t>
            </a:r>
            <a:endParaRPr lang="en-US" dirty="0">
              <a:latin typeface="Garamond" charset="0"/>
              <a:ea typeface="Garamond" charset="0"/>
              <a:cs typeface="Garamond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5840" y="1649730"/>
            <a:ext cx="7814838" cy="5894069"/>
          </a:xfrm>
        </p:spPr>
        <p:txBody>
          <a:bodyPr>
            <a:normAutofit/>
          </a:bodyPr>
          <a:lstStyle/>
          <a:p>
            <a:pPr>
              <a:lnSpc>
                <a:spcPct val="200000"/>
              </a:lnSpc>
            </a:pPr>
            <a:r>
              <a:rPr lang="en-US" dirty="0">
                <a:latin typeface="Garamond" charset="0"/>
                <a:ea typeface="Garamond" charset="0"/>
                <a:cs typeface="Garamond" charset="0"/>
              </a:rPr>
              <a:t>Male, 60y</a:t>
            </a:r>
          </a:p>
          <a:p>
            <a:pPr lvl="1">
              <a:lnSpc>
                <a:spcPct val="200000"/>
              </a:lnSpc>
              <a:buFontTx/>
              <a:buChar char="−"/>
            </a:pPr>
            <a:r>
              <a:rPr lang="en-US" sz="2800" dirty="0">
                <a:latin typeface="Garamond" charset="0"/>
                <a:ea typeface="Garamond" charset="0"/>
                <a:cs typeface="Garamond" charset="0"/>
              </a:rPr>
              <a:t>BMI: 25.2 kg/m2</a:t>
            </a:r>
          </a:p>
          <a:p>
            <a:pPr>
              <a:lnSpc>
                <a:spcPct val="200000"/>
              </a:lnSpc>
            </a:pPr>
            <a:r>
              <a:rPr lang="en-US" dirty="0">
                <a:latin typeface="Garamond" charset="0"/>
                <a:ea typeface="Garamond" charset="0"/>
                <a:cs typeface="Garamond" charset="0"/>
              </a:rPr>
              <a:t>Implanted in 1999</a:t>
            </a:r>
          </a:p>
          <a:p>
            <a:pPr>
              <a:lnSpc>
                <a:spcPct val="200000"/>
              </a:lnSpc>
            </a:pPr>
            <a:r>
              <a:rPr lang="en-US" dirty="0">
                <a:latin typeface="Garamond" charset="0"/>
                <a:ea typeface="Garamond" charset="0"/>
                <a:cs typeface="Garamond" charset="0"/>
              </a:rPr>
              <a:t>Revised in 2014</a:t>
            </a:r>
          </a:p>
          <a:p>
            <a:pPr lvl="1">
              <a:lnSpc>
                <a:spcPct val="200000"/>
              </a:lnSpc>
              <a:buFontTx/>
              <a:buChar char="−"/>
            </a:pPr>
            <a:r>
              <a:rPr lang="en-US" sz="2800" dirty="0">
                <a:latin typeface="Garamond" charset="0"/>
                <a:ea typeface="Garamond" charset="0"/>
                <a:cs typeface="Garamond" charset="0"/>
              </a:rPr>
              <a:t>Revision Reason: Recurrent dislocation</a:t>
            </a:r>
          </a:p>
        </p:txBody>
      </p:sp>
      <p:pic>
        <p:nvPicPr>
          <p:cNvPr id="4098" name="Picture 2" descr="Z:\Drexel University Implant Research Center\Retrievals\Hips\Case Western Reserve University (CW)\1200-1299\CW-H1220\Photodoc\Poly\DSC_2279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820678" y="1885951"/>
            <a:ext cx="4533548" cy="4413504"/>
          </a:xfrm>
          <a:prstGeom prst="rect">
            <a:avLst/>
          </a:prstGeom>
          <a:noFill/>
          <a:effectLst>
            <a:glow rad="76200">
              <a:schemeClr val="tx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9029700" y="6474766"/>
            <a:ext cx="47053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Garamond" charset="0"/>
                <a:ea typeface="Garamond" charset="0"/>
                <a:cs typeface="Garamond" charset="0"/>
              </a:rPr>
              <a:t>In vivo 14.25 y</a:t>
            </a:r>
          </a:p>
        </p:txBody>
      </p:sp>
    </p:spTree>
    <p:extLst>
      <p:ext uri="{BB962C8B-B14F-4D97-AF65-F5344CB8AC3E}">
        <p14:creationId xmlns:p14="http://schemas.microsoft.com/office/powerpoint/2010/main" val="369404515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5B6CAB33-066E-40D5-86D7-FCCEEF2CA6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backgroundMark x1="71354" y1="17892" x2="71354" y2="17892"/>
                        <a14:backgroundMark x1="73100" y1="29657" x2="73100" y2="29657"/>
                        <a14:backgroundMark x1="64461" y1="25408" x2="64461" y2="25408"/>
                        <a14:backgroundMark x1="63235" y1="31781" x2="63235" y2="317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80335"/>
            <a:ext cx="14265045" cy="1069878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FC6F53C-B83E-484D-894B-F68FE49D0808}"/>
              </a:ext>
            </a:extLst>
          </p:cNvPr>
          <p:cNvSpPr/>
          <p:nvPr/>
        </p:nvSpPr>
        <p:spPr>
          <a:xfrm>
            <a:off x="12433610" y="267629"/>
            <a:ext cx="2185639" cy="187340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A72C864-CE87-4794-8B0F-CC613653745A}"/>
              </a:ext>
            </a:extLst>
          </p:cNvPr>
          <p:cNvSpPr/>
          <p:nvPr/>
        </p:nvSpPr>
        <p:spPr>
          <a:xfrm>
            <a:off x="724829" y="11153"/>
            <a:ext cx="4728117" cy="7917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DE4B0AD-171E-4F4C-BA89-DD5A1DE40461}"/>
              </a:ext>
            </a:extLst>
          </p:cNvPr>
          <p:cNvSpPr/>
          <p:nvPr/>
        </p:nvSpPr>
        <p:spPr>
          <a:xfrm>
            <a:off x="0" y="7245879"/>
            <a:ext cx="4728117" cy="97257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3900A8DF-F7F2-490E-8DB4-6309CBA446A4}"/>
              </a:ext>
            </a:extLst>
          </p:cNvPr>
          <p:cNvCxnSpPr>
            <a:cxnSpLocks/>
          </p:cNvCxnSpPr>
          <p:nvPr/>
        </p:nvCxnSpPr>
        <p:spPr>
          <a:xfrm>
            <a:off x="3980985" y="3088889"/>
            <a:ext cx="1471961" cy="0"/>
          </a:xfrm>
          <a:prstGeom prst="straightConnector1">
            <a:avLst/>
          </a:prstGeom>
          <a:ln w="762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FD42A212-7C27-442D-8ACF-871FAF404D5A}"/>
              </a:ext>
            </a:extLst>
          </p:cNvPr>
          <p:cNvCxnSpPr>
            <a:cxnSpLocks/>
          </p:cNvCxnSpPr>
          <p:nvPr/>
        </p:nvCxnSpPr>
        <p:spPr>
          <a:xfrm>
            <a:off x="9913338" y="2991361"/>
            <a:ext cx="1315845" cy="0"/>
          </a:xfrm>
          <a:prstGeom prst="straightConnector1">
            <a:avLst/>
          </a:prstGeom>
          <a:ln w="762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AF34C74E-1335-424D-85B4-B9A82FA18D96}"/>
              </a:ext>
            </a:extLst>
          </p:cNvPr>
          <p:cNvCxnSpPr>
            <a:cxnSpLocks/>
          </p:cNvCxnSpPr>
          <p:nvPr/>
        </p:nvCxnSpPr>
        <p:spPr>
          <a:xfrm flipV="1">
            <a:off x="4594303" y="2341756"/>
            <a:ext cx="0" cy="747133"/>
          </a:xfrm>
          <a:prstGeom prst="straightConnector1">
            <a:avLst/>
          </a:prstGeom>
          <a:ln w="762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51845A65-E2B7-40B6-BB76-D1BF0135E5BF}"/>
              </a:ext>
            </a:extLst>
          </p:cNvPr>
          <p:cNvCxnSpPr>
            <a:cxnSpLocks/>
          </p:cNvCxnSpPr>
          <p:nvPr/>
        </p:nvCxnSpPr>
        <p:spPr>
          <a:xfrm flipV="1">
            <a:off x="10571260" y="2182679"/>
            <a:ext cx="0" cy="747133"/>
          </a:xfrm>
          <a:prstGeom prst="straightConnector1">
            <a:avLst/>
          </a:prstGeom>
          <a:ln w="762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3CB241F7-B0F0-4001-B224-BBCCB2C40ED9}"/>
              </a:ext>
            </a:extLst>
          </p:cNvPr>
          <p:cNvCxnSpPr>
            <a:cxnSpLocks/>
          </p:cNvCxnSpPr>
          <p:nvPr/>
        </p:nvCxnSpPr>
        <p:spPr>
          <a:xfrm flipV="1">
            <a:off x="5207620" y="4215162"/>
            <a:ext cx="869795" cy="1148575"/>
          </a:xfrm>
          <a:prstGeom prst="straightConnector1">
            <a:avLst/>
          </a:prstGeom>
          <a:ln w="762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3F39D177-7D81-4701-81EA-F41958280808}"/>
              </a:ext>
            </a:extLst>
          </p:cNvPr>
          <p:cNvCxnSpPr>
            <a:cxnSpLocks/>
          </p:cNvCxnSpPr>
          <p:nvPr/>
        </p:nvCxnSpPr>
        <p:spPr>
          <a:xfrm flipH="1" flipV="1">
            <a:off x="9120114" y="4129372"/>
            <a:ext cx="1194764" cy="1111701"/>
          </a:xfrm>
          <a:prstGeom prst="straightConnector1">
            <a:avLst/>
          </a:prstGeom>
          <a:ln w="762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E0702245-B5FC-4CC0-AA46-051A8370B807}"/>
              </a:ext>
            </a:extLst>
          </p:cNvPr>
          <p:cNvSpPr txBox="1"/>
          <p:nvPr/>
        </p:nvSpPr>
        <p:spPr>
          <a:xfrm>
            <a:off x="11152" y="-11150"/>
            <a:ext cx="45496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Garamond" charset="0"/>
                <a:ea typeface="Garamond" charset="0"/>
                <a:cs typeface="Garamond" charset="0"/>
              </a:rPr>
              <a:t>Superior</a:t>
            </a:r>
            <a:r>
              <a:rPr lang="en-US" sz="4400" dirty="0">
                <a:solidFill>
                  <a:schemeClr val="bg1"/>
                </a:solidFill>
                <a:latin typeface="Garamond" charset="0"/>
                <a:ea typeface="Garamond" charset="0"/>
                <a:cs typeface="Garamond" charset="0"/>
              </a:rPr>
              <a:t> Rim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B960EB1-1A5A-4E26-B85E-8D65DCE229DF}"/>
              </a:ext>
            </a:extLst>
          </p:cNvPr>
          <p:cNvSpPr txBox="1"/>
          <p:nvPr/>
        </p:nvSpPr>
        <p:spPr>
          <a:xfrm>
            <a:off x="9962124" y="7449011"/>
            <a:ext cx="47128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Garamond" charset="0"/>
                <a:ea typeface="Garamond" charset="0"/>
                <a:cs typeface="Garamond" charset="0"/>
              </a:rPr>
              <a:t>Inferior Backside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332653" y="2929812"/>
            <a:ext cx="16483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bg1"/>
                </a:solidFill>
                <a:latin typeface="Garamond" charset="0"/>
                <a:ea typeface="Garamond" charset="0"/>
                <a:cs typeface="Garamond" charset="0"/>
              </a:rPr>
              <a:t>OI</a:t>
            </a:r>
            <a:r>
              <a:rPr lang="en-US" sz="2400" baseline="-25000" dirty="0" err="1">
                <a:solidFill>
                  <a:schemeClr val="bg1"/>
                </a:solidFill>
                <a:latin typeface="Garamond" charset="0"/>
                <a:ea typeface="Garamond" charset="0"/>
                <a:cs typeface="Garamond" charset="0"/>
              </a:rPr>
              <a:t>Max</a:t>
            </a:r>
            <a:r>
              <a:rPr lang="en-US" sz="1800" dirty="0">
                <a:solidFill>
                  <a:schemeClr val="bg1"/>
                </a:solidFill>
                <a:latin typeface="Garamond" charset="0"/>
                <a:ea typeface="Garamond" charset="0"/>
                <a:cs typeface="Garamond" charset="0"/>
              </a:rPr>
              <a:t>: </a:t>
            </a:r>
            <a:r>
              <a:rPr lang="en-US" sz="2400" dirty="0">
                <a:solidFill>
                  <a:schemeClr val="bg1"/>
                </a:solidFill>
                <a:latin typeface="Garamond" charset="0"/>
                <a:ea typeface="Garamond" charset="0"/>
                <a:cs typeface="Garamond" charset="0"/>
              </a:rPr>
              <a:t>0.06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876264" y="1702725"/>
            <a:ext cx="1703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bg1"/>
                </a:solidFill>
                <a:latin typeface="Garamond" charset="0"/>
                <a:ea typeface="Garamond" charset="0"/>
                <a:cs typeface="Garamond" charset="0"/>
              </a:rPr>
              <a:t>OI</a:t>
            </a:r>
            <a:r>
              <a:rPr lang="en-US" sz="2400" baseline="-25000" dirty="0" err="1">
                <a:solidFill>
                  <a:schemeClr val="bg1"/>
                </a:solidFill>
                <a:latin typeface="Garamond" charset="0"/>
                <a:ea typeface="Garamond" charset="0"/>
                <a:cs typeface="Garamond" charset="0"/>
              </a:rPr>
              <a:t>Max</a:t>
            </a:r>
            <a:r>
              <a:rPr lang="en-US" sz="1800" dirty="0">
                <a:solidFill>
                  <a:schemeClr val="bg1"/>
                </a:solidFill>
                <a:latin typeface="Garamond" charset="0"/>
                <a:ea typeface="Garamond" charset="0"/>
                <a:cs typeface="Garamond" charset="0"/>
              </a:rPr>
              <a:t>: </a:t>
            </a:r>
            <a:r>
              <a:rPr lang="en-US" sz="2400" dirty="0">
                <a:solidFill>
                  <a:schemeClr val="bg1"/>
                </a:solidFill>
                <a:latin typeface="Garamond" charset="0"/>
                <a:ea typeface="Garamond" charset="0"/>
                <a:cs typeface="Garamond" charset="0"/>
              </a:rPr>
              <a:t>0.07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336230" y="5461846"/>
            <a:ext cx="14289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bg1"/>
                </a:solidFill>
                <a:latin typeface="Garamond" charset="0"/>
                <a:ea typeface="Garamond" charset="0"/>
                <a:cs typeface="Garamond" charset="0"/>
              </a:rPr>
              <a:t>OI</a:t>
            </a:r>
            <a:r>
              <a:rPr lang="en-US" sz="2400" baseline="-25000" dirty="0" err="1">
                <a:solidFill>
                  <a:schemeClr val="bg1"/>
                </a:solidFill>
                <a:latin typeface="Garamond" charset="0"/>
                <a:ea typeface="Garamond" charset="0"/>
                <a:cs typeface="Garamond" charset="0"/>
              </a:rPr>
              <a:t>Max</a:t>
            </a:r>
            <a:r>
              <a:rPr lang="en-US" sz="1800" dirty="0">
                <a:solidFill>
                  <a:schemeClr val="bg1"/>
                </a:solidFill>
                <a:latin typeface="Garamond" charset="0"/>
                <a:ea typeface="Garamond" charset="0"/>
                <a:cs typeface="Garamond" charset="0"/>
              </a:rPr>
              <a:t>: </a:t>
            </a:r>
            <a:r>
              <a:rPr lang="en-US" sz="2400" dirty="0">
                <a:solidFill>
                  <a:schemeClr val="bg1"/>
                </a:solidFill>
                <a:latin typeface="Garamond" charset="0"/>
                <a:ea typeface="Garamond" charset="0"/>
                <a:cs typeface="Garamond" charset="0"/>
              </a:rPr>
              <a:t>0.07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058866" y="3748631"/>
            <a:ext cx="15932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bg1"/>
                </a:solidFill>
                <a:latin typeface="Garamond" charset="0"/>
                <a:ea typeface="Garamond" charset="0"/>
                <a:cs typeface="Garamond" charset="0"/>
              </a:rPr>
              <a:t>OI</a:t>
            </a:r>
            <a:r>
              <a:rPr lang="en-US" sz="2400" baseline="-25000" dirty="0" err="1">
                <a:solidFill>
                  <a:schemeClr val="bg1"/>
                </a:solidFill>
                <a:latin typeface="Garamond" charset="0"/>
                <a:ea typeface="Garamond" charset="0"/>
                <a:cs typeface="Garamond" charset="0"/>
              </a:rPr>
              <a:t>Max</a:t>
            </a:r>
            <a:r>
              <a:rPr lang="en-US" sz="1800" dirty="0">
                <a:solidFill>
                  <a:schemeClr val="bg1"/>
                </a:solidFill>
                <a:latin typeface="Garamond" charset="0"/>
                <a:ea typeface="Garamond" charset="0"/>
                <a:cs typeface="Garamond" charset="0"/>
              </a:rPr>
              <a:t>: </a:t>
            </a:r>
            <a:r>
              <a:rPr lang="en-US" sz="2400" dirty="0">
                <a:solidFill>
                  <a:schemeClr val="bg1"/>
                </a:solidFill>
                <a:latin typeface="Garamond" charset="0"/>
                <a:ea typeface="Garamond" charset="0"/>
                <a:cs typeface="Garamond" charset="0"/>
              </a:rPr>
              <a:t>0.19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9913338" y="1455811"/>
            <a:ext cx="18362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bg1"/>
                </a:solidFill>
                <a:latin typeface="Garamond" charset="0"/>
                <a:ea typeface="Garamond" charset="0"/>
                <a:cs typeface="Garamond" charset="0"/>
              </a:rPr>
              <a:t>OI</a:t>
            </a:r>
            <a:r>
              <a:rPr lang="en-US" sz="2400" baseline="-25000" dirty="0" err="1">
                <a:solidFill>
                  <a:schemeClr val="bg1"/>
                </a:solidFill>
                <a:latin typeface="Garamond" charset="0"/>
                <a:ea typeface="Garamond" charset="0"/>
                <a:cs typeface="Garamond" charset="0"/>
              </a:rPr>
              <a:t>Max</a:t>
            </a:r>
            <a:r>
              <a:rPr lang="en-US" sz="1800" dirty="0">
                <a:solidFill>
                  <a:schemeClr val="bg1"/>
                </a:solidFill>
                <a:latin typeface="Garamond" charset="0"/>
                <a:ea typeface="Garamond" charset="0"/>
                <a:cs typeface="Garamond" charset="0"/>
              </a:rPr>
              <a:t>: </a:t>
            </a:r>
            <a:r>
              <a:rPr lang="en-US" sz="2400" dirty="0">
                <a:solidFill>
                  <a:schemeClr val="bg1"/>
                </a:solidFill>
                <a:latin typeface="Garamond" charset="0"/>
                <a:ea typeface="Garamond" charset="0"/>
                <a:cs typeface="Garamond" charset="0"/>
              </a:rPr>
              <a:t>0.04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8097583" y="3517798"/>
            <a:ext cx="15151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bg1"/>
                </a:solidFill>
                <a:latin typeface="Garamond" charset="0"/>
                <a:ea typeface="Garamond" charset="0"/>
                <a:cs typeface="Garamond" charset="0"/>
              </a:rPr>
              <a:t>OI</a:t>
            </a:r>
            <a:r>
              <a:rPr lang="en-US" sz="2400" baseline="-25000" dirty="0" err="1">
                <a:solidFill>
                  <a:schemeClr val="bg1"/>
                </a:solidFill>
                <a:latin typeface="Garamond" charset="0"/>
                <a:ea typeface="Garamond" charset="0"/>
                <a:cs typeface="Garamond" charset="0"/>
              </a:rPr>
              <a:t>Max</a:t>
            </a:r>
            <a:r>
              <a:rPr lang="en-US" sz="1800" dirty="0">
                <a:solidFill>
                  <a:schemeClr val="bg1"/>
                </a:solidFill>
                <a:latin typeface="Garamond" charset="0"/>
                <a:ea typeface="Garamond" charset="0"/>
                <a:cs typeface="Garamond" charset="0"/>
              </a:rPr>
              <a:t>: </a:t>
            </a:r>
            <a:r>
              <a:rPr lang="en-US" sz="2400" dirty="0">
                <a:solidFill>
                  <a:schemeClr val="bg1"/>
                </a:solidFill>
                <a:latin typeface="Garamond" charset="0"/>
                <a:ea typeface="Garamond" charset="0"/>
                <a:cs typeface="Garamond" charset="0"/>
              </a:rPr>
              <a:t>0.08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0389219" y="5179071"/>
            <a:ext cx="18086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bg1"/>
                </a:solidFill>
                <a:latin typeface="Garamond" charset="0"/>
                <a:ea typeface="Garamond" charset="0"/>
                <a:cs typeface="Garamond" charset="0"/>
              </a:rPr>
              <a:t>OI</a:t>
            </a:r>
            <a:r>
              <a:rPr lang="en-US" sz="2400" baseline="-25000" dirty="0" err="1">
                <a:solidFill>
                  <a:schemeClr val="bg1"/>
                </a:solidFill>
                <a:latin typeface="Garamond" charset="0"/>
                <a:ea typeface="Garamond" charset="0"/>
                <a:cs typeface="Garamond" charset="0"/>
              </a:rPr>
              <a:t>Max</a:t>
            </a:r>
            <a:r>
              <a:rPr lang="en-US" sz="1800" dirty="0">
                <a:solidFill>
                  <a:schemeClr val="bg1"/>
                </a:solidFill>
                <a:latin typeface="Garamond" charset="0"/>
                <a:ea typeface="Garamond" charset="0"/>
                <a:cs typeface="Garamond" charset="0"/>
              </a:rPr>
              <a:t>: </a:t>
            </a:r>
            <a:r>
              <a:rPr lang="en-US" sz="2400" dirty="0">
                <a:solidFill>
                  <a:schemeClr val="bg1"/>
                </a:solidFill>
                <a:latin typeface="Garamond" charset="0"/>
                <a:ea typeface="Garamond" charset="0"/>
                <a:cs typeface="Garamond" charset="0"/>
              </a:rPr>
              <a:t>0.07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1554749" y="2748088"/>
            <a:ext cx="15276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bg1"/>
                </a:solidFill>
                <a:latin typeface="Garamond" charset="0"/>
                <a:ea typeface="Garamond" charset="0"/>
                <a:cs typeface="Garamond" charset="0"/>
              </a:rPr>
              <a:t>OI</a:t>
            </a:r>
            <a:r>
              <a:rPr lang="en-US" sz="2400" baseline="-25000" dirty="0" err="1">
                <a:solidFill>
                  <a:schemeClr val="bg1"/>
                </a:solidFill>
                <a:latin typeface="Garamond" charset="0"/>
                <a:ea typeface="Garamond" charset="0"/>
                <a:cs typeface="Garamond" charset="0"/>
              </a:rPr>
              <a:t>Max</a:t>
            </a:r>
            <a:r>
              <a:rPr lang="en-US" sz="1800" dirty="0">
                <a:solidFill>
                  <a:schemeClr val="bg1"/>
                </a:solidFill>
                <a:latin typeface="Garamond" charset="0"/>
                <a:ea typeface="Garamond" charset="0"/>
                <a:cs typeface="Garamond" charset="0"/>
              </a:rPr>
              <a:t>: </a:t>
            </a:r>
            <a:r>
              <a:rPr lang="en-US" sz="2400" dirty="0">
                <a:solidFill>
                  <a:schemeClr val="bg1"/>
                </a:solidFill>
                <a:latin typeface="Garamond" charset="0"/>
                <a:ea typeface="Garamond" charset="0"/>
                <a:cs typeface="Garamond" charset="0"/>
              </a:rPr>
              <a:t>0.04</a:t>
            </a:r>
          </a:p>
        </p:txBody>
      </p:sp>
    </p:spTree>
    <p:extLst>
      <p:ext uri="{BB962C8B-B14F-4D97-AF65-F5344CB8AC3E}">
        <p14:creationId xmlns:p14="http://schemas.microsoft.com/office/powerpoint/2010/main" val="259489173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Z:\Drexel University Implant Research Center\Retrievals\Hips\Case Western Reserve University (CW)\1200-1299\CW-H1220\Radiographs\H-1220 - Fem - 1 week pre-rev.tif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296910" y="1326297"/>
            <a:ext cx="5365013" cy="5292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767001" y="6747115"/>
            <a:ext cx="36195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Garamond" charset="0"/>
                <a:ea typeface="Garamond" charset="0"/>
                <a:cs typeface="Garamond" charset="0"/>
              </a:rPr>
              <a:t>Pre-Revision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971550" y="495300"/>
            <a:ext cx="80200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Garamond" charset="0"/>
                <a:ea typeface="Garamond" charset="0"/>
                <a:cs typeface="Garamond" charset="0"/>
              </a:rPr>
              <a:t>Radiographs</a:t>
            </a:r>
          </a:p>
        </p:txBody>
      </p:sp>
    </p:spTree>
    <p:extLst>
      <p:ext uri="{BB962C8B-B14F-4D97-AF65-F5344CB8AC3E}">
        <p14:creationId xmlns:p14="http://schemas.microsoft.com/office/powerpoint/2010/main" val="290964419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Garamond" charset="0"/>
                <a:ea typeface="Garamond" charset="0"/>
                <a:cs typeface="Garamond" charset="0"/>
              </a:rPr>
              <a:t>Reasons for Revision (&gt;10y)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777FC9E-723B-411D-AE71-3EE34C1157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9493" y="1671692"/>
            <a:ext cx="6810907" cy="517697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CC1C6F8-41E4-4FCD-87B6-92518F0285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000" y="1821762"/>
            <a:ext cx="7532390" cy="5296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81645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F750AF-69B6-4E44-B1B2-40890C1656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Garamond" charset="0"/>
                <a:ea typeface="Garamond" charset="0"/>
                <a:cs typeface="Garamond" charset="0"/>
              </a:rPr>
              <a:t>Limitations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0851BA-613F-4FB1-884B-2E0BB2ABCE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>
              <a:lnSpc>
                <a:spcPct val="200000"/>
              </a:lnSpc>
            </a:pPr>
            <a:r>
              <a:rPr lang="en-US" sz="4400" dirty="0">
                <a:latin typeface="Garamond" charset="0"/>
                <a:ea typeface="Garamond" charset="0"/>
                <a:cs typeface="Garamond" charset="0"/>
              </a:rPr>
              <a:t>Differences between cohorts</a:t>
            </a:r>
          </a:p>
          <a:p>
            <a:pPr lvl="1">
              <a:lnSpc>
                <a:spcPct val="200000"/>
              </a:lnSpc>
            </a:pPr>
            <a:r>
              <a:rPr lang="en-US" sz="4000" dirty="0">
                <a:latin typeface="Garamond" charset="0"/>
                <a:ea typeface="Garamond" charset="0"/>
                <a:cs typeface="Garamond" charset="0"/>
              </a:rPr>
              <a:t>Size</a:t>
            </a:r>
          </a:p>
          <a:p>
            <a:pPr lvl="1">
              <a:lnSpc>
                <a:spcPct val="200000"/>
              </a:lnSpc>
            </a:pPr>
            <a:r>
              <a:rPr lang="en-US" sz="4000" dirty="0">
                <a:latin typeface="Garamond" charset="0"/>
                <a:ea typeface="Garamond" charset="0"/>
                <a:cs typeface="Garamond" charset="0"/>
              </a:rPr>
              <a:t>Implantation time</a:t>
            </a:r>
          </a:p>
          <a:p>
            <a:pPr>
              <a:lnSpc>
                <a:spcPct val="200000"/>
              </a:lnSpc>
            </a:pPr>
            <a:r>
              <a:rPr lang="en-US" sz="4400" dirty="0">
                <a:latin typeface="Garamond" charset="0"/>
                <a:ea typeface="Garamond" charset="0"/>
                <a:cs typeface="Garamond" charset="0"/>
              </a:rPr>
              <a:t>Cohort restricted to failed retrievals</a:t>
            </a:r>
          </a:p>
          <a:p>
            <a:pPr>
              <a:lnSpc>
                <a:spcPct val="200000"/>
              </a:lnSpc>
            </a:pPr>
            <a:r>
              <a:rPr lang="en-US" sz="4400" dirty="0">
                <a:latin typeface="Garamond" charset="0"/>
                <a:ea typeface="Garamond" charset="0"/>
                <a:cs typeface="Garamond" charset="0"/>
              </a:rPr>
              <a:t>Third party damage</a:t>
            </a:r>
          </a:p>
          <a:p>
            <a:pPr>
              <a:lnSpc>
                <a:spcPct val="200000"/>
              </a:lnSpc>
            </a:pPr>
            <a:endParaRPr lang="en-US" dirty="0">
              <a:latin typeface="Garamond" charset="0"/>
              <a:ea typeface="Garamond" charset="0"/>
              <a:cs typeface="Garamo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570155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462965-87FB-4CA8-8E04-9F0C854F69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Garamond" charset="0"/>
                <a:ea typeface="Garamond" charset="0"/>
                <a:cs typeface="Garamond" charset="0"/>
              </a:rPr>
              <a:t>Conclusion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717761-046F-448A-AB6F-399CD263BB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200000"/>
              </a:lnSpc>
            </a:pPr>
            <a:r>
              <a:rPr lang="en-US" sz="3200" dirty="0">
                <a:latin typeface="Garamond" charset="0"/>
                <a:ea typeface="Garamond" charset="0"/>
                <a:cs typeface="Garamond" charset="0"/>
              </a:rPr>
              <a:t>HXLPE has decrease wear rate compared to CPE</a:t>
            </a:r>
          </a:p>
          <a:p>
            <a:pPr>
              <a:lnSpc>
                <a:spcPct val="200000"/>
              </a:lnSpc>
            </a:pPr>
            <a:r>
              <a:rPr lang="en-US" sz="3200" dirty="0">
                <a:latin typeface="Garamond" charset="0"/>
                <a:ea typeface="Garamond" charset="0"/>
                <a:cs typeface="Garamond" charset="0"/>
              </a:rPr>
              <a:t>Remelted HXLPE achieves a lower OI</a:t>
            </a:r>
          </a:p>
          <a:p>
            <a:pPr>
              <a:lnSpc>
                <a:spcPct val="200000"/>
              </a:lnSpc>
            </a:pPr>
            <a:r>
              <a:rPr lang="en-US" sz="3200" dirty="0">
                <a:latin typeface="Garamond" charset="0"/>
                <a:ea typeface="Garamond" charset="0"/>
                <a:cs typeface="Garamond" charset="0"/>
              </a:rPr>
              <a:t>No difference in osteolysis outcomes between annealed and </a:t>
            </a:r>
            <a:r>
              <a:rPr lang="en-US" sz="3200" dirty="0" err="1">
                <a:latin typeface="Garamond" charset="0"/>
                <a:ea typeface="Garamond" charset="0"/>
                <a:cs typeface="Garamond" charset="0"/>
              </a:rPr>
              <a:t>remelted</a:t>
            </a:r>
            <a:endParaRPr lang="en-US" sz="3200" dirty="0">
              <a:latin typeface="Garamond" charset="0"/>
              <a:ea typeface="Garamond" charset="0"/>
              <a:cs typeface="Garamond" charset="0"/>
            </a:endParaRPr>
          </a:p>
          <a:p>
            <a:pPr>
              <a:lnSpc>
                <a:spcPct val="200000"/>
              </a:lnSpc>
            </a:pPr>
            <a:r>
              <a:rPr lang="en-US" sz="3200" dirty="0">
                <a:latin typeface="Garamond" charset="0"/>
                <a:ea typeface="Garamond" charset="0"/>
                <a:cs typeface="Garamond" charset="0"/>
              </a:rPr>
              <a:t>Future work is required to follow up on observed trends with increased implantation time and sample size</a:t>
            </a:r>
          </a:p>
          <a:p>
            <a:pPr>
              <a:lnSpc>
                <a:spcPct val="200000"/>
              </a:lnSpc>
            </a:pPr>
            <a:endParaRPr lang="en-US" dirty="0">
              <a:latin typeface="Garamond" charset="0"/>
              <a:ea typeface="Garamond" charset="0"/>
              <a:cs typeface="Garamo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130375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CEAE94-6A4F-48CD-86EC-A78CE36B1B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D834CBE1-7398-4376-B29E-189962D0C4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"/>
            <a:ext cx="14629923" cy="8229601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2B6B5BA-6095-400C-B170-505B663A14FE}"/>
              </a:ext>
            </a:extLst>
          </p:cNvPr>
          <p:cNvSpPr txBox="1"/>
          <p:nvPr/>
        </p:nvSpPr>
        <p:spPr>
          <a:xfrm>
            <a:off x="9361715" y="6824228"/>
            <a:ext cx="49715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chemeClr val="bg1"/>
                </a:solidFill>
                <a:latin typeface="Source Sans Pro" charset="0"/>
                <a:ea typeface="Source Sans Pro" charset="0"/>
                <a:cs typeface="Source Sans Pro" charset="0"/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15106977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Garamond" charset="0"/>
                <a:ea typeface="Garamond" charset="0"/>
                <a:cs typeface="Garamond" charset="0"/>
              </a:rPr>
              <a:t>Introduction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5842" y="1601647"/>
            <a:ext cx="7299960" cy="5894069"/>
          </a:xfrm>
        </p:spPr>
        <p:txBody>
          <a:bodyPr>
            <a:normAutofit/>
          </a:bodyPr>
          <a:lstStyle/>
          <a:p>
            <a:pPr>
              <a:lnSpc>
                <a:spcPct val="200000"/>
              </a:lnSpc>
            </a:pPr>
            <a:r>
              <a:rPr lang="en-US" sz="3600" dirty="0">
                <a:latin typeface="Garamond" charset="0"/>
                <a:ea typeface="Garamond" charset="0"/>
                <a:cs typeface="Garamond" charset="0"/>
              </a:rPr>
              <a:t>Annealed</a:t>
            </a:r>
          </a:p>
          <a:p>
            <a:pPr lvl="1">
              <a:lnSpc>
                <a:spcPct val="200000"/>
              </a:lnSpc>
            </a:pPr>
            <a:r>
              <a:rPr lang="en-US" sz="3200" dirty="0">
                <a:latin typeface="Garamond" charset="0"/>
                <a:ea typeface="Garamond" charset="0"/>
                <a:cs typeface="Garamond" charset="0"/>
              </a:rPr>
              <a:t>Free radicals are detectable</a:t>
            </a:r>
          </a:p>
          <a:p>
            <a:pPr>
              <a:lnSpc>
                <a:spcPct val="200000"/>
              </a:lnSpc>
            </a:pPr>
            <a:r>
              <a:rPr lang="en-US" sz="3600" dirty="0">
                <a:latin typeface="Garamond" charset="0"/>
                <a:ea typeface="Garamond" charset="0"/>
                <a:cs typeface="Garamond" charset="0"/>
              </a:rPr>
              <a:t>Remelted</a:t>
            </a:r>
          </a:p>
          <a:p>
            <a:pPr lvl="1">
              <a:lnSpc>
                <a:spcPct val="200000"/>
              </a:lnSpc>
            </a:pPr>
            <a:r>
              <a:rPr lang="en-US" sz="3200" dirty="0">
                <a:latin typeface="Garamond" charset="0"/>
                <a:ea typeface="Garamond" charset="0"/>
                <a:cs typeface="Garamond" charset="0"/>
              </a:rPr>
              <a:t>Post-irradiation temperature reduces fatigue strength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77351" y="1601647"/>
            <a:ext cx="4114799" cy="285496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77351" y="4677195"/>
            <a:ext cx="4114799" cy="311425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C09DAAC-54B0-4316-8E43-0CFA92C78A05}"/>
              </a:ext>
            </a:extLst>
          </p:cNvPr>
          <p:cNvSpPr txBox="1"/>
          <p:nvPr/>
        </p:nvSpPr>
        <p:spPr>
          <a:xfrm>
            <a:off x="9277351" y="4677194"/>
            <a:ext cx="1706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chemeClr val="bg1"/>
                </a:solidFill>
                <a:latin typeface="Garamond" charset="0"/>
                <a:ea typeface="Garamond" charset="0"/>
                <a:cs typeface="Garamond" charset="0"/>
              </a:rPr>
              <a:t>Remelted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92D6666-9FC2-4E50-BDA4-DE48CD3D11A2}"/>
              </a:ext>
            </a:extLst>
          </p:cNvPr>
          <p:cNvSpPr txBox="1"/>
          <p:nvPr/>
        </p:nvSpPr>
        <p:spPr>
          <a:xfrm>
            <a:off x="9277351" y="1601646"/>
            <a:ext cx="15946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chemeClr val="bg1"/>
                </a:solidFill>
                <a:latin typeface="Garamond" charset="0"/>
                <a:ea typeface="Garamond" charset="0"/>
                <a:cs typeface="Garamond" charset="0"/>
              </a:rPr>
              <a:t>Annealed</a:t>
            </a:r>
          </a:p>
        </p:txBody>
      </p:sp>
    </p:spTree>
    <p:extLst>
      <p:ext uri="{BB962C8B-B14F-4D97-AF65-F5344CB8AC3E}">
        <p14:creationId xmlns:p14="http://schemas.microsoft.com/office/powerpoint/2010/main" val="15123376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Garamond" charset="0"/>
                <a:ea typeface="Garamond" charset="0"/>
                <a:cs typeface="Garamond" charset="0"/>
              </a:rPr>
              <a:t>Study Questions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95450" y="1649730"/>
            <a:ext cx="11125200" cy="5894069"/>
          </a:xfrm>
        </p:spPr>
        <p:txBody>
          <a:bodyPr>
            <a:normAutofit/>
          </a:bodyPr>
          <a:lstStyle/>
          <a:p>
            <a:pPr marL="742950" indent="-742950">
              <a:lnSpc>
                <a:spcPct val="200000"/>
              </a:lnSpc>
              <a:buAutoNum type="arabicPeriod"/>
            </a:pPr>
            <a:r>
              <a:rPr lang="en-US" sz="3600" dirty="0">
                <a:latin typeface="Garamond" charset="0"/>
                <a:ea typeface="Garamond" charset="0"/>
                <a:cs typeface="Garamond" charset="0"/>
              </a:rPr>
              <a:t>How well does long-term HXLPE decrease wear and osteolysis?</a:t>
            </a:r>
          </a:p>
          <a:p>
            <a:pPr marL="742950" indent="-742950">
              <a:lnSpc>
                <a:spcPct val="200000"/>
              </a:lnSpc>
              <a:buAutoNum type="arabicPeriod"/>
            </a:pPr>
            <a:r>
              <a:rPr lang="en-US" sz="3600" dirty="0">
                <a:latin typeface="Garamond" charset="0"/>
                <a:ea typeface="Garamond" charset="0"/>
                <a:cs typeface="Garamond" charset="0"/>
              </a:rPr>
              <a:t>Is there a difference in performance of the two post-irradiation methods of 1</a:t>
            </a:r>
            <a:r>
              <a:rPr lang="en-US" sz="3600" baseline="30000" dirty="0">
                <a:latin typeface="Garamond" charset="0"/>
                <a:ea typeface="Garamond" charset="0"/>
                <a:cs typeface="Garamond" charset="0"/>
              </a:rPr>
              <a:t>st</a:t>
            </a:r>
            <a:r>
              <a:rPr lang="en-US" sz="3600" dirty="0">
                <a:latin typeface="Garamond" charset="0"/>
                <a:ea typeface="Garamond" charset="0"/>
                <a:cs typeface="Garamond" charset="0"/>
              </a:rPr>
              <a:t> generation HXLPE?</a:t>
            </a:r>
          </a:p>
        </p:txBody>
      </p:sp>
    </p:spTree>
    <p:extLst>
      <p:ext uri="{BB962C8B-B14F-4D97-AF65-F5344CB8AC3E}">
        <p14:creationId xmlns:p14="http://schemas.microsoft.com/office/powerpoint/2010/main" val="42019301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Garamond" charset="0"/>
                <a:ea typeface="Garamond" charset="0"/>
                <a:cs typeface="Garamond" charset="0"/>
              </a:rPr>
              <a:t>Inclusion Criteria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46807" y="1878330"/>
            <a:ext cx="12618720" cy="5894069"/>
          </a:xfrm>
        </p:spPr>
        <p:txBody>
          <a:bodyPr>
            <a:normAutofit/>
          </a:bodyPr>
          <a:lstStyle/>
          <a:p>
            <a:pPr marL="548640" lvl="1" indent="0">
              <a:lnSpc>
                <a:spcPct val="150000"/>
              </a:lnSpc>
              <a:buNone/>
            </a:pPr>
            <a:r>
              <a:rPr lang="en-US" sz="3200" b="1" dirty="0">
                <a:latin typeface="Garamond" charset="0"/>
                <a:ea typeface="Garamond" charset="0"/>
                <a:cs typeface="Garamond" charset="0"/>
              </a:rPr>
              <a:t>	</a:t>
            </a:r>
          </a:p>
          <a:p>
            <a:pPr marL="548640" lvl="1" indent="0">
              <a:lnSpc>
                <a:spcPct val="150000"/>
              </a:lnSpc>
              <a:buNone/>
            </a:pPr>
            <a:endParaRPr lang="en-US" sz="3200" b="1" dirty="0">
              <a:latin typeface="Garamond" charset="0"/>
              <a:ea typeface="Garamond" charset="0"/>
              <a:cs typeface="Garamond" charset="0"/>
            </a:endParaRPr>
          </a:p>
          <a:p>
            <a:pPr marL="548640" lvl="1" indent="0">
              <a:lnSpc>
                <a:spcPct val="150000"/>
              </a:lnSpc>
              <a:buNone/>
            </a:pPr>
            <a:endParaRPr lang="en-US" sz="3200" b="1" dirty="0">
              <a:latin typeface="Garamond" charset="0"/>
              <a:ea typeface="Garamond" charset="0"/>
              <a:cs typeface="Garamond" charset="0"/>
            </a:endParaRPr>
          </a:p>
          <a:p>
            <a:pPr marL="548640" lvl="1" indent="0">
              <a:lnSpc>
                <a:spcPct val="150000"/>
              </a:lnSpc>
              <a:buNone/>
            </a:pPr>
            <a:endParaRPr lang="en-US" sz="3200" b="1" dirty="0">
              <a:latin typeface="Garamond" charset="0"/>
              <a:ea typeface="Garamond" charset="0"/>
              <a:cs typeface="Garamond" charset="0"/>
            </a:endParaRPr>
          </a:p>
          <a:p>
            <a:pPr marL="548640" lvl="1" indent="0">
              <a:lnSpc>
                <a:spcPct val="150000"/>
              </a:lnSpc>
              <a:buNone/>
            </a:pPr>
            <a:r>
              <a:rPr lang="en-US" sz="3000" b="1" dirty="0">
                <a:latin typeface="Garamond" charset="0"/>
                <a:ea typeface="Garamond" charset="0"/>
                <a:cs typeface="Garamond" charset="0"/>
              </a:rPr>
              <a:t>	</a:t>
            </a:r>
            <a:endParaRPr lang="en-US" sz="4600" dirty="0">
              <a:latin typeface="Garamond" charset="0"/>
              <a:ea typeface="Garamond" charset="0"/>
              <a:cs typeface="Garamond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9A0945F-A54B-49A0-B5E7-AECB31857E75}"/>
              </a:ext>
            </a:extLst>
          </p:cNvPr>
          <p:cNvSpPr/>
          <p:nvPr/>
        </p:nvSpPr>
        <p:spPr>
          <a:xfrm>
            <a:off x="1614797" y="1856391"/>
            <a:ext cx="4042901" cy="612549"/>
          </a:xfrm>
          <a:prstGeom prst="round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400" dirty="0">
                <a:latin typeface="Garamond" charset="0"/>
                <a:ea typeface="Garamond" charset="0"/>
                <a:cs typeface="Garamond" charset="0"/>
              </a:rPr>
              <a:t>1,112 HXLPE acetabular liners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3D88C23-0493-4414-B011-017EC824B5A4}"/>
              </a:ext>
            </a:extLst>
          </p:cNvPr>
          <p:cNvCxnSpPr>
            <a:cxnSpLocks/>
          </p:cNvCxnSpPr>
          <p:nvPr/>
        </p:nvCxnSpPr>
        <p:spPr>
          <a:xfrm>
            <a:off x="5889112" y="2091473"/>
            <a:ext cx="1349298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A17BFCD9-8619-471A-8F9A-EBF8A78A41E7}"/>
              </a:ext>
            </a:extLst>
          </p:cNvPr>
          <p:cNvSpPr txBox="1"/>
          <p:nvPr/>
        </p:nvSpPr>
        <p:spPr>
          <a:xfrm>
            <a:off x="7503283" y="1956138"/>
            <a:ext cx="58432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Garamond" charset="0"/>
                <a:ea typeface="Garamond" charset="0"/>
                <a:cs typeface="Garamond" charset="0"/>
              </a:rPr>
              <a:t>317 were not 1</a:t>
            </a:r>
            <a:r>
              <a:rPr lang="en-US" sz="2400" baseline="30000" dirty="0">
                <a:latin typeface="Garamond" charset="0"/>
                <a:ea typeface="Garamond" charset="0"/>
                <a:cs typeface="Garamond" charset="0"/>
              </a:rPr>
              <a:t>st</a:t>
            </a:r>
            <a:r>
              <a:rPr lang="en-US" sz="2400" dirty="0">
                <a:latin typeface="Garamond" charset="0"/>
                <a:ea typeface="Garamond" charset="0"/>
                <a:cs typeface="Garamond" charset="0"/>
              </a:rPr>
              <a:t> generation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CC03CD4F-5603-4B72-AA01-CAD64A3563FF}"/>
              </a:ext>
            </a:extLst>
          </p:cNvPr>
          <p:cNvSpPr/>
          <p:nvPr/>
        </p:nvSpPr>
        <p:spPr>
          <a:xfrm>
            <a:off x="1603642" y="3088841"/>
            <a:ext cx="4054056" cy="451420"/>
          </a:xfrm>
          <a:prstGeom prst="round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400" dirty="0">
                <a:latin typeface="Garamond" charset="0"/>
                <a:ea typeface="Garamond" charset="0"/>
                <a:cs typeface="Garamond" charset="0"/>
              </a:rPr>
              <a:t>795 acetabular liners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6688A8C5-1AD4-4373-A231-C4D8DF5F37B8}"/>
              </a:ext>
            </a:extLst>
          </p:cNvPr>
          <p:cNvCxnSpPr>
            <a:cxnSpLocks/>
          </p:cNvCxnSpPr>
          <p:nvPr/>
        </p:nvCxnSpPr>
        <p:spPr>
          <a:xfrm>
            <a:off x="5889112" y="4411258"/>
            <a:ext cx="1349298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78BD8075-B570-461F-BF80-90A6D5901928}"/>
              </a:ext>
            </a:extLst>
          </p:cNvPr>
          <p:cNvSpPr txBox="1"/>
          <p:nvPr/>
        </p:nvSpPr>
        <p:spPr>
          <a:xfrm>
            <a:off x="7503283" y="4148641"/>
            <a:ext cx="58432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Garamond" charset="0"/>
                <a:ea typeface="Garamond" charset="0"/>
                <a:cs typeface="Garamond" charset="0"/>
              </a:rPr>
              <a:t>523 were implanted &lt;5 years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5387109E-7313-490D-A49F-275E7562AE70}"/>
              </a:ext>
            </a:extLst>
          </p:cNvPr>
          <p:cNvSpPr/>
          <p:nvPr/>
        </p:nvSpPr>
        <p:spPr>
          <a:xfrm>
            <a:off x="1603641" y="5293053"/>
            <a:ext cx="4054057" cy="558347"/>
          </a:xfrm>
          <a:prstGeom prst="round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Garamond" charset="0"/>
                <a:ea typeface="Garamond" charset="0"/>
                <a:cs typeface="Garamond" charset="0"/>
              </a:rPr>
              <a:t>128 1</a:t>
            </a:r>
            <a:r>
              <a:rPr lang="en-US" sz="2400" baseline="30000" dirty="0">
                <a:latin typeface="Garamond" charset="0"/>
                <a:ea typeface="Garamond" charset="0"/>
                <a:cs typeface="Garamond" charset="0"/>
              </a:rPr>
              <a:t>st</a:t>
            </a:r>
            <a:r>
              <a:rPr lang="en-US" sz="2400" dirty="0">
                <a:latin typeface="Garamond" charset="0"/>
                <a:ea typeface="Garamond" charset="0"/>
                <a:cs typeface="Garamond" charset="0"/>
              </a:rPr>
              <a:t> generation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F31AB23B-013D-4D08-8167-353936DE913E}"/>
              </a:ext>
            </a:extLst>
          </p:cNvPr>
          <p:cNvCxnSpPr>
            <a:cxnSpLocks/>
          </p:cNvCxnSpPr>
          <p:nvPr/>
        </p:nvCxnSpPr>
        <p:spPr>
          <a:xfrm>
            <a:off x="5889112" y="5506117"/>
            <a:ext cx="1349298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3FBF8FE7-0E06-4BA2-BC9B-E9503C5C8F0B}"/>
              </a:ext>
            </a:extLst>
          </p:cNvPr>
          <p:cNvSpPr txBox="1"/>
          <p:nvPr/>
        </p:nvSpPr>
        <p:spPr>
          <a:xfrm>
            <a:off x="1481934" y="6523051"/>
            <a:ext cx="58432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Garamond" charset="0"/>
                <a:ea typeface="Garamond" charset="0"/>
                <a:cs typeface="Garamond" charset="0"/>
              </a:rPr>
              <a:t>123 Total Components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431D6E72-B0FD-4265-A608-3407AEE96AAE}"/>
              </a:ext>
            </a:extLst>
          </p:cNvPr>
          <p:cNvCxnSpPr>
            <a:cxnSpLocks/>
          </p:cNvCxnSpPr>
          <p:nvPr/>
        </p:nvCxnSpPr>
        <p:spPr>
          <a:xfrm flipH="1">
            <a:off x="3439563" y="2528042"/>
            <a:ext cx="2" cy="509064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2BE0244F-C6A4-4B6A-AA20-F9AE0EC1461D}"/>
              </a:ext>
            </a:extLst>
          </p:cNvPr>
          <p:cNvCxnSpPr>
            <a:cxnSpLocks/>
          </p:cNvCxnSpPr>
          <p:nvPr/>
        </p:nvCxnSpPr>
        <p:spPr>
          <a:xfrm>
            <a:off x="3468671" y="4703704"/>
            <a:ext cx="0" cy="506456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3A87E4EA-26CD-4E50-9B27-A35665B96C95}"/>
              </a:ext>
            </a:extLst>
          </p:cNvPr>
          <p:cNvCxnSpPr>
            <a:cxnSpLocks/>
          </p:cNvCxnSpPr>
          <p:nvPr/>
        </p:nvCxnSpPr>
        <p:spPr>
          <a:xfrm>
            <a:off x="3468671" y="5891981"/>
            <a:ext cx="0" cy="63107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001A41E9-C481-47E7-9DFC-650EE6AE8B5B}"/>
              </a:ext>
            </a:extLst>
          </p:cNvPr>
          <p:cNvSpPr txBox="1"/>
          <p:nvPr/>
        </p:nvSpPr>
        <p:spPr>
          <a:xfrm>
            <a:off x="6950182" y="5116019"/>
            <a:ext cx="7132319" cy="1148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lnSpc>
                <a:spcPct val="150000"/>
              </a:lnSpc>
            </a:pPr>
            <a:r>
              <a:rPr lang="en-US" sz="2400" dirty="0">
                <a:latin typeface="Garamond" charset="0"/>
                <a:ea typeface="Garamond" charset="0"/>
                <a:cs typeface="Garamond" charset="0"/>
              </a:rPr>
              <a:t>5 liners were excluded due to site restrictions and device design</a:t>
            </a:r>
          </a:p>
        </p:txBody>
      </p:sp>
      <p:sp>
        <p:nvSpPr>
          <p:cNvPr id="18" name="Rectangle: Rounded Corners 12">
            <a:extLst>
              <a:ext uri="{FF2B5EF4-FFF2-40B4-BE49-F238E27FC236}">
                <a16:creationId xmlns:a16="http://schemas.microsoft.com/office/drawing/2014/main" id="{CC03CD4F-5603-4B72-AA01-CAD64A3563FF}"/>
              </a:ext>
            </a:extLst>
          </p:cNvPr>
          <p:cNvSpPr/>
          <p:nvPr/>
        </p:nvSpPr>
        <p:spPr>
          <a:xfrm>
            <a:off x="1633856" y="4160163"/>
            <a:ext cx="4054056" cy="485522"/>
          </a:xfrm>
          <a:prstGeom prst="round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400" dirty="0">
                <a:latin typeface="Garamond" charset="0"/>
                <a:ea typeface="Garamond" charset="0"/>
                <a:cs typeface="Garamond" charset="0"/>
              </a:rPr>
              <a:t>651 acetabular liners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431D6E72-B0FD-4265-A608-3407AEE96AAE}"/>
              </a:ext>
            </a:extLst>
          </p:cNvPr>
          <p:cNvCxnSpPr>
            <a:cxnSpLocks/>
          </p:cNvCxnSpPr>
          <p:nvPr/>
        </p:nvCxnSpPr>
        <p:spPr>
          <a:xfrm flipH="1">
            <a:off x="3457520" y="3612166"/>
            <a:ext cx="2" cy="489978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B3D88C23-0493-4414-B011-017EC824B5A4}"/>
              </a:ext>
            </a:extLst>
          </p:cNvPr>
          <p:cNvCxnSpPr>
            <a:cxnSpLocks/>
          </p:cNvCxnSpPr>
          <p:nvPr/>
        </p:nvCxnSpPr>
        <p:spPr>
          <a:xfrm>
            <a:off x="5889112" y="3261512"/>
            <a:ext cx="1349298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A17BFCD9-8619-471A-8F9A-EBF8A78A41E7}"/>
              </a:ext>
            </a:extLst>
          </p:cNvPr>
          <p:cNvSpPr txBox="1"/>
          <p:nvPr/>
        </p:nvSpPr>
        <p:spPr>
          <a:xfrm>
            <a:off x="7469824" y="3129885"/>
            <a:ext cx="58432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Garamond" charset="0"/>
                <a:ea typeface="Garamond" charset="0"/>
                <a:cs typeface="Garamond" charset="0"/>
              </a:rPr>
              <a:t>144 were not Crossfire or Longevity</a:t>
            </a:r>
          </a:p>
        </p:txBody>
      </p:sp>
    </p:spTree>
    <p:extLst>
      <p:ext uri="{BB962C8B-B14F-4D97-AF65-F5344CB8AC3E}">
        <p14:creationId xmlns:p14="http://schemas.microsoft.com/office/powerpoint/2010/main" val="35746632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Garamond" charset="0"/>
                <a:ea typeface="Garamond" charset="0"/>
                <a:cs typeface="Garamond" charset="0"/>
              </a:rPr>
              <a:t>1</a:t>
            </a:r>
            <a:r>
              <a:rPr lang="en-US" baseline="30000" dirty="0">
                <a:latin typeface="Garamond" charset="0"/>
                <a:ea typeface="Garamond" charset="0"/>
                <a:cs typeface="Garamond" charset="0"/>
              </a:rPr>
              <a:t>st</a:t>
            </a:r>
            <a:r>
              <a:rPr lang="en-US" dirty="0">
                <a:latin typeface="Garamond" charset="0"/>
                <a:ea typeface="Garamond" charset="0"/>
                <a:cs typeface="Garamond" charset="0"/>
              </a:rPr>
              <a:t> Generation Patient Demographics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7378513"/>
              </p:ext>
            </p:extLst>
          </p:nvPr>
        </p:nvGraphicFramePr>
        <p:xfrm>
          <a:off x="1276350" y="1828800"/>
          <a:ext cx="11563349" cy="5505450"/>
        </p:xfrm>
        <a:graphic>
          <a:graphicData uri="http://schemas.openxmlformats.org/drawingml/2006/table">
            <a:tbl>
              <a:tblPr/>
              <a:tblGrid>
                <a:gridCol w="14485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580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8188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1232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1041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9803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01801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43613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1462862">
                <a:tc>
                  <a:txBody>
                    <a:bodyPr/>
                    <a:lstStyle/>
                    <a:p>
                      <a:pPr fontAlgn="ctr"/>
                      <a:r>
                        <a:rPr lang="en-US" sz="2400" dirty="0">
                          <a:effectLst/>
                          <a:latin typeface="Garamond" charset="0"/>
                          <a:ea typeface="Garamond" charset="0"/>
                          <a:cs typeface="Garamond" charset="0"/>
                        </a:rPr>
                        <a:t> </a:t>
                      </a:r>
                    </a:p>
                  </a:txBody>
                  <a:tcPr marL="95250" marR="95250" marT="47625" marB="47625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Garamond" charset="0"/>
                          <a:ea typeface="Garamond" charset="0"/>
                          <a:cs typeface="Garamond" charset="0"/>
                        </a:rPr>
                        <a:t>Cohort</a:t>
                      </a:r>
                      <a:endParaRPr lang="en-US" sz="2400">
                        <a:effectLst/>
                        <a:latin typeface="Garamond" charset="0"/>
                        <a:ea typeface="Garamond" charset="0"/>
                        <a:cs typeface="Garamond" charset="0"/>
                      </a:endParaRPr>
                    </a:p>
                  </a:txBody>
                  <a:tcPr marL="95250" marR="95250" marT="47625" marB="47625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Garamond" charset="0"/>
                          <a:ea typeface="Garamond" charset="0"/>
                          <a:cs typeface="Garamond" charset="0"/>
                        </a:rPr>
                        <a:t>n</a:t>
                      </a:r>
                      <a:endParaRPr lang="en-US" sz="2400">
                        <a:effectLst/>
                        <a:latin typeface="Garamond" charset="0"/>
                        <a:ea typeface="Garamond" charset="0"/>
                        <a:cs typeface="Garamond" charset="0"/>
                      </a:endParaRPr>
                    </a:p>
                  </a:txBody>
                  <a:tcPr marL="95250" marR="95250" marT="47625" marB="47625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Garamond" charset="0"/>
                          <a:ea typeface="Garamond" charset="0"/>
                          <a:cs typeface="Garamond" charset="0"/>
                        </a:rPr>
                        <a:t>Age (years)</a:t>
                      </a:r>
                      <a:endParaRPr lang="en-US" sz="2400">
                        <a:effectLst/>
                        <a:latin typeface="Garamond" charset="0"/>
                        <a:ea typeface="Garamond" charset="0"/>
                        <a:cs typeface="Garamond" charset="0"/>
                      </a:endParaRPr>
                    </a:p>
                  </a:txBody>
                  <a:tcPr marL="95250" marR="95250" marT="47625" marB="47625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Garamond" charset="0"/>
                          <a:ea typeface="Garamond" charset="0"/>
                          <a:cs typeface="Garamond" charset="0"/>
                        </a:rPr>
                        <a:t>Gender (%F)</a:t>
                      </a:r>
                      <a:endParaRPr lang="en-US" sz="2400">
                        <a:effectLst/>
                        <a:latin typeface="Garamond" charset="0"/>
                        <a:ea typeface="Garamond" charset="0"/>
                        <a:cs typeface="Garamond" charset="0"/>
                      </a:endParaRPr>
                    </a:p>
                  </a:txBody>
                  <a:tcPr marL="95250" marR="95250" marT="47625" marB="47625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Garamond" charset="0"/>
                          <a:ea typeface="Garamond" charset="0"/>
                          <a:cs typeface="Garamond" charset="0"/>
                        </a:rPr>
                        <a:t>BMI</a:t>
                      </a:r>
                      <a:endParaRPr lang="en-US" sz="2400">
                        <a:effectLst/>
                        <a:latin typeface="Garamond" charset="0"/>
                        <a:ea typeface="Garamond" charset="0"/>
                        <a:cs typeface="Garamond" charset="0"/>
                      </a:endParaRPr>
                    </a:p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Garamond" charset="0"/>
                          <a:ea typeface="Garamond" charset="0"/>
                          <a:cs typeface="Garamond" charset="0"/>
                        </a:rPr>
                        <a:t>(kg/m</a:t>
                      </a:r>
                      <a:r>
                        <a:rPr lang="en-US" sz="1100" b="1" i="0" u="none" strike="noStrike" baseline="30000">
                          <a:solidFill>
                            <a:srgbClr val="000000"/>
                          </a:solidFill>
                          <a:effectLst/>
                          <a:latin typeface="Garamond" charset="0"/>
                          <a:ea typeface="Garamond" charset="0"/>
                          <a:cs typeface="Garamond" charset="0"/>
                        </a:rPr>
                        <a:t>2</a:t>
                      </a:r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Garamond" charset="0"/>
                          <a:ea typeface="Garamond" charset="0"/>
                          <a:cs typeface="Garamond" charset="0"/>
                        </a:rPr>
                        <a:t>)</a:t>
                      </a:r>
                      <a:endParaRPr lang="en-US" sz="2400">
                        <a:effectLst/>
                        <a:latin typeface="Garamond" charset="0"/>
                        <a:ea typeface="Garamond" charset="0"/>
                        <a:cs typeface="Garamond" charset="0"/>
                      </a:endParaRPr>
                    </a:p>
                  </a:txBody>
                  <a:tcPr marL="95250" marR="95250" marT="47625" marB="47625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Garamond" charset="0"/>
                          <a:ea typeface="Garamond" charset="0"/>
                          <a:cs typeface="Garamond" charset="0"/>
                        </a:rPr>
                        <a:t>Implantation Time (y)</a:t>
                      </a:r>
                      <a:endParaRPr lang="en-US" sz="2400">
                        <a:effectLst/>
                        <a:latin typeface="Garamond" charset="0"/>
                        <a:ea typeface="Garamond" charset="0"/>
                        <a:cs typeface="Garamond" charset="0"/>
                      </a:endParaRPr>
                    </a:p>
                  </a:txBody>
                  <a:tcPr marL="95250" marR="95250" marT="47625" marB="47625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Garamond" charset="0"/>
                          <a:ea typeface="Garamond" charset="0"/>
                          <a:cs typeface="Garamond" charset="0"/>
                        </a:rPr>
                        <a:t>Max UCLA Score</a:t>
                      </a:r>
                      <a:endParaRPr lang="en-US" sz="2400">
                        <a:effectLst/>
                        <a:latin typeface="Garamond" charset="0"/>
                        <a:ea typeface="Garamond" charset="0"/>
                        <a:cs typeface="Garamond" charset="0"/>
                      </a:endParaRPr>
                    </a:p>
                  </a:txBody>
                  <a:tcPr marL="95250" marR="95250" marT="47625" marB="47625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04143">
                <a:tc rowSpan="2"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Garamond" charset="0"/>
                          <a:ea typeface="Garamond" charset="0"/>
                          <a:cs typeface="Garamond" charset="0"/>
                        </a:rPr>
                        <a:t>Annealed</a:t>
                      </a:r>
                      <a:endParaRPr lang="en-US" sz="2400" dirty="0">
                        <a:effectLst/>
                        <a:latin typeface="Garamond" charset="0"/>
                        <a:ea typeface="Garamond" charset="0"/>
                        <a:cs typeface="Garamond" charset="0"/>
                      </a:endParaRPr>
                    </a:p>
                  </a:txBody>
                  <a:tcPr marL="95250" marR="95250" marT="47625" marB="47625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Garamond" charset="0"/>
                          <a:ea typeface="Garamond" charset="0"/>
                          <a:cs typeface="Garamond" charset="0"/>
                        </a:rPr>
                        <a:t>Intermediate-Term (5-10y)</a:t>
                      </a:r>
                      <a:endParaRPr lang="en-US" sz="2400">
                        <a:effectLst/>
                        <a:latin typeface="Garamond" charset="0"/>
                        <a:ea typeface="Garamond" charset="0"/>
                        <a:cs typeface="Garamond" charset="0"/>
                      </a:endParaRPr>
                    </a:p>
                  </a:txBody>
                  <a:tcPr marL="95250" marR="95250" marT="47625" marB="47625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Garamond" charset="0"/>
                          <a:ea typeface="Garamond" charset="0"/>
                          <a:cs typeface="Garamond" charset="0"/>
                        </a:rPr>
                        <a:t>29</a:t>
                      </a:r>
                      <a:endParaRPr lang="en-US" sz="2400" dirty="0">
                        <a:effectLst/>
                        <a:latin typeface="Garamond" charset="0"/>
                        <a:ea typeface="Garamond" charset="0"/>
                        <a:cs typeface="Garamond" charset="0"/>
                      </a:endParaRPr>
                    </a:p>
                  </a:txBody>
                  <a:tcPr marL="95250" marR="95250" marT="47625" marB="47625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Garamond" charset="0"/>
                          <a:ea typeface="Garamond" charset="0"/>
                          <a:cs typeface="Garamond" charset="0"/>
                        </a:rPr>
                        <a:t>57.6 ± 15</a:t>
                      </a:r>
                      <a:endParaRPr lang="en-US" sz="2400" dirty="0">
                        <a:effectLst/>
                        <a:latin typeface="Garamond" charset="0"/>
                        <a:ea typeface="Garamond" charset="0"/>
                        <a:cs typeface="Garamond" charset="0"/>
                      </a:endParaRPr>
                    </a:p>
                  </a:txBody>
                  <a:tcPr marL="95250" marR="95250" marT="47625" marB="47625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Garamond" charset="0"/>
                          <a:ea typeface="Garamond" charset="0"/>
                          <a:cs typeface="Garamond" charset="0"/>
                        </a:rPr>
                        <a:t>62%</a:t>
                      </a:r>
                      <a:endParaRPr lang="en-US" sz="2400" dirty="0">
                        <a:effectLst/>
                        <a:latin typeface="Garamond" charset="0"/>
                        <a:ea typeface="Garamond" charset="0"/>
                        <a:cs typeface="Garamond" charset="0"/>
                      </a:endParaRPr>
                    </a:p>
                  </a:txBody>
                  <a:tcPr marL="95250" marR="95250" marT="47625" marB="47625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Garamond" charset="0"/>
                          <a:ea typeface="Garamond" charset="0"/>
                          <a:cs typeface="Garamond" charset="0"/>
                        </a:rPr>
                        <a:t>31.4 ± 6.5</a:t>
                      </a:r>
                      <a:endParaRPr lang="en-US" sz="2400" dirty="0">
                        <a:effectLst/>
                        <a:latin typeface="Garamond" charset="0"/>
                        <a:ea typeface="Garamond" charset="0"/>
                        <a:cs typeface="Garamond" charset="0"/>
                      </a:endParaRPr>
                    </a:p>
                  </a:txBody>
                  <a:tcPr marL="95250" marR="95250" marT="47625" marB="47625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Garamond" charset="0"/>
                          <a:ea typeface="Garamond" charset="0"/>
                          <a:cs typeface="Garamond" charset="0"/>
                        </a:rPr>
                        <a:t>7.3 ± 1.7</a:t>
                      </a:r>
                      <a:endParaRPr lang="en-US" sz="2400" dirty="0">
                        <a:effectLst/>
                        <a:latin typeface="Garamond" charset="0"/>
                        <a:ea typeface="Garamond" charset="0"/>
                        <a:cs typeface="Garamond" charset="0"/>
                      </a:endParaRPr>
                    </a:p>
                  </a:txBody>
                  <a:tcPr marL="95250" marR="95250" marT="47625" marB="47625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Garamond" charset="0"/>
                          <a:ea typeface="Garamond" charset="0"/>
                          <a:cs typeface="Garamond" charset="0"/>
                        </a:rPr>
                        <a:t>6 (1 – 8)</a:t>
                      </a:r>
                      <a:endParaRPr lang="en-US" sz="2400" dirty="0">
                        <a:effectLst/>
                        <a:latin typeface="Garamond" charset="0"/>
                        <a:ea typeface="Garamond" charset="0"/>
                        <a:cs typeface="Garamond" charset="0"/>
                      </a:endParaRPr>
                    </a:p>
                  </a:txBody>
                  <a:tcPr marL="95250" marR="95250" marT="47625" marB="47625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5580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Garamond" charset="0"/>
                          <a:ea typeface="Garamond" charset="0"/>
                          <a:cs typeface="Garamond" charset="0"/>
                        </a:rPr>
                        <a:t>Long-Term (10+y)</a:t>
                      </a:r>
                      <a:endParaRPr lang="en-US" sz="2400">
                        <a:effectLst/>
                        <a:latin typeface="Garamond" charset="0"/>
                        <a:ea typeface="Garamond" charset="0"/>
                        <a:cs typeface="Garamond" charset="0"/>
                      </a:endParaRPr>
                    </a:p>
                  </a:txBody>
                  <a:tcPr marL="95250" marR="95250" marT="47625" marB="47625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Garamond" charset="0"/>
                          <a:ea typeface="Garamond" charset="0"/>
                          <a:cs typeface="Garamond" charset="0"/>
                        </a:rPr>
                        <a:t>21</a:t>
                      </a:r>
                      <a:endParaRPr lang="en-US" sz="2400" dirty="0">
                        <a:effectLst/>
                        <a:latin typeface="Garamond" charset="0"/>
                        <a:ea typeface="Garamond" charset="0"/>
                        <a:cs typeface="Garamond" charset="0"/>
                      </a:endParaRPr>
                    </a:p>
                  </a:txBody>
                  <a:tcPr marL="95250" marR="95250" marT="47625" marB="47625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Garamond" charset="0"/>
                          <a:ea typeface="Garamond" charset="0"/>
                          <a:cs typeface="Garamond" charset="0"/>
                        </a:rPr>
                        <a:t>54.4 ± 17</a:t>
                      </a:r>
                      <a:endParaRPr lang="en-US" sz="2400" dirty="0">
                        <a:effectLst/>
                        <a:latin typeface="Garamond" charset="0"/>
                        <a:ea typeface="Garamond" charset="0"/>
                        <a:cs typeface="Garamond" charset="0"/>
                      </a:endParaRPr>
                    </a:p>
                  </a:txBody>
                  <a:tcPr marL="95250" marR="95250" marT="47625" marB="47625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Garamond" charset="0"/>
                          <a:ea typeface="Garamond" charset="0"/>
                          <a:cs typeface="Garamond" charset="0"/>
                        </a:rPr>
                        <a:t>40%</a:t>
                      </a:r>
                      <a:endParaRPr lang="en-US" sz="2400" dirty="0">
                        <a:effectLst/>
                        <a:latin typeface="Garamond" charset="0"/>
                        <a:ea typeface="Garamond" charset="0"/>
                        <a:cs typeface="Garamond" charset="0"/>
                      </a:endParaRPr>
                    </a:p>
                  </a:txBody>
                  <a:tcPr marL="95250" marR="95250" marT="47625" marB="47625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Garamond" charset="0"/>
                          <a:ea typeface="Garamond" charset="0"/>
                          <a:cs typeface="Garamond" charset="0"/>
                        </a:rPr>
                        <a:t>29.0 ± 3.0</a:t>
                      </a:r>
                      <a:endParaRPr lang="en-US" sz="2400" dirty="0">
                        <a:effectLst/>
                        <a:latin typeface="Garamond" charset="0"/>
                        <a:ea typeface="Garamond" charset="0"/>
                        <a:cs typeface="Garamond" charset="0"/>
                      </a:endParaRPr>
                    </a:p>
                  </a:txBody>
                  <a:tcPr marL="95250" marR="95250" marT="47625" marB="47625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Garamond" charset="0"/>
                          <a:ea typeface="Garamond" charset="0"/>
                          <a:cs typeface="Garamond" charset="0"/>
                        </a:rPr>
                        <a:t>12.2 ± 1.8</a:t>
                      </a:r>
                      <a:endParaRPr lang="en-US" sz="2400" dirty="0">
                        <a:effectLst/>
                        <a:latin typeface="Garamond" charset="0"/>
                        <a:ea typeface="Garamond" charset="0"/>
                        <a:cs typeface="Garamond" charset="0"/>
                      </a:endParaRPr>
                    </a:p>
                  </a:txBody>
                  <a:tcPr marL="95250" marR="95250" marT="47625" marB="47625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Garamond" charset="0"/>
                          <a:ea typeface="Garamond" charset="0"/>
                          <a:cs typeface="Garamond" charset="0"/>
                        </a:rPr>
                        <a:t>7 (3  – 10)</a:t>
                      </a:r>
                      <a:endParaRPr lang="en-US" sz="2400" dirty="0">
                        <a:effectLst/>
                        <a:latin typeface="Garamond" charset="0"/>
                        <a:ea typeface="Garamond" charset="0"/>
                        <a:cs typeface="Garamond" charset="0"/>
                      </a:endParaRPr>
                    </a:p>
                  </a:txBody>
                  <a:tcPr marL="95250" marR="95250" marT="47625" marB="47625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04143">
                <a:tc rowSpan="2"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Garamond" charset="0"/>
                          <a:ea typeface="Garamond" charset="0"/>
                          <a:cs typeface="Garamond" charset="0"/>
                        </a:rPr>
                        <a:t>Remelted</a:t>
                      </a:r>
                      <a:endParaRPr lang="en-US" sz="2400" dirty="0">
                        <a:effectLst/>
                        <a:latin typeface="Garamond" charset="0"/>
                        <a:ea typeface="Garamond" charset="0"/>
                        <a:cs typeface="Garamond" charset="0"/>
                      </a:endParaRPr>
                    </a:p>
                  </a:txBody>
                  <a:tcPr marL="95250" marR="95250" marT="47625" marB="47625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Garamond" charset="0"/>
                          <a:ea typeface="Garamond" charset="0"/>
                          <a:cs typeface="Garamond" charset="0"/>
                        </a:rPr>
                        <a:t>Intermediate-Term (5-10y)</a:t>
                      </a:r>
                      <a:endParaRPr lang="en-US" sz="2400" dirty="0">
                        <a:effectLst/>
                        <a:latin typeface="Garamond" charset="0"/>
                        <a:ea typeface="Garamond" charset="0"/>
                        <a:cs typeface="Garamond" charset="0"/>
                      </a:endParaRPr>
                    </a:p>
                  </a:txBody>
                  <a:tcPr marL="95250" marR="95250" marT="47625" marB="47625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Garamond" charset="0"/>
                          <a:ea typeface="Garamond" charset="0"/>
                          <a:cs typeface="Garamond" charset="0"/>
                        </a:rPr>
                        <a:t>60</a:t>
                      </a:r>
                      <a:endParaRPr lang="en-US" sz="2400" dirty="0">
                        <a:effectLst/>
                        <a:latin typeface="Garamond" charset="0"/>
                        <a:ea typeface="Garamond" charset="0"/>
                        <a:cs typeface="Garamond" charset="0"/>
                      </a:endParaRPr>
                    </a:p>
                  </a:txBody>
                  <a:tcPr marL="95250" marR="95250" marT="47625" marB="47625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Garamond" charset="0"/>
                          <a:ea typeface="Garamond" charset="0"/>
                          <a:cs typeface="Garamond" charset="0"/>
                        </a:rPr>
                        <a:t>57.6 ± 14 </a:t>
                      </a:r>
                      <a:endParaRPr lang="en-US" sz="2400" dirty="0">
                        <a:effectLst/>
                        <a:latin typeface="Garamond" charset="0"/>
                        <a:ea typeface="Garamond" charset="0"/>
                        <a:cs typeface="Garamond" charset="0"/>
                      </a:endParaRPr>
                    </a:p>
                  </a:txBody>
                  <a:tcPr marL="95250" marR="95250" marT="47625" marB="47625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Garamond" charset="0"/>
                          <a:ea typeface="Garamond" charset="0"/>
                          <a:cs typeface="Garamond" charset="0"/>
                        </a:rPr>
                        <a:t>52%</a:t>
                      </a:r>
                      <a:endParaRPr lang="en-US" sz="2400" dirty="0">
                        <a:effectLst/>
                        <a:latin typeface="Garamond" charset="0"/>
                        <a:ea typeface="Garamond" charset="0"/>
                        <a:cs typeface="Garamond" charset="0"/>
                      </a:endParaRPr>
                    </a:p>
                  </a:txBody>
                  <a:tcPr marL="95250" marR="95250" marT="47625" marB="47625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Garamond" charset="0"/>
                          <a:ea typeface="Garamond" charset="0"/>
                          <a:cs typeface="Garamond" charset="0"/>
                        </a:rPr>
                        <a:t>29.8 ± 6.9 </a:t>
                      </a:r>
                      <a:endParaRPr lang="en-US" sz="2400" dirty="0">
                        <a:effectLst/>
                        <a:latin typeface="Garamond" charset="0"/>
                        <a:ea typeface="Garamond" charset="0"/>
                        <a:cs typeface="Garamond" charset="0"/>
                      </a:endParaRPr>
                    </a:p>
                  </a:txBody>
                  <a:tcPr marL="95250" marR="95250" marT="47625" marB="47625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Garamond" charset="0"/>
                          <a:ea typeface="Garamond" charset="0"/>
                          <a:cs typeface="Garamond" charset="0"/>
                        </a:rPr>
                        <a:t>7.2 ± 1.2</a:t>
                      </a:r>
                      <a:endParaRPr lang="en-US" sz="2400" dirty="0">
                        <a:effectLst/>
                        <a:latin typeface="Garamond" charset="0"/>
                        <a:ea typeface="Garamond" charset="0"/>
                        <a:cs typeface="Garamond" charset="0"/>
                      </a:endParaRPr>
                    </a:p>
                  </a:txBody>
                  <a:tcPr marL="95250" marR="95250" marT="47625" marB="47625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Garamond" charset="0"/>
                          <a:ea typeface="Garamond" charset="0"/>
                          <a:cs typeface="Garamond" charset="0"/>
                        </a:rPr>
                        <a:t>6</a:t>
                      </a:r>
                      <a:r>
                        <a:rPr lang="en-US" sz="1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Garamond" charset="0"/>
                          <a:ea typeface="Garamond" charset="0"/>
                          <a:cs typeface="Garamond" charset="0"/>
                        </a:rPr>
                        <a:t> </a:t>
                      </a: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Garamond" charset="0"/>
                          <a:ea typeface="Garamond" charset="0"/>
                          <a:cs typeface="Garamond" charset="0"/>
                        </a:rPr>
                        <a:t>(2 – 10)</a:t>
                      </a:r>
                      <a:endParaRPr lang="en-US" sz="2400" dirty="0">
                        <a:effectLst/>
                        <a:latin typeface="Garamond" charset="0"/>
                        <a:ea typeface="Garamond" charset="0"/>
                        <a:cs typeface="Garamond" charset="0"/>
                      </a:endParaRPr>
                    </a:p>
                  </a:txBody>
                  <a:tcPr marL="95250" marR="95250" marT="47625" marB="47625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7849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Garamond" charset="0"/>
                          <a:ea typeface="Garamond" charset="0"/>
                          <a:cs typeface="Garamond" charset="0"/>
                        </a:rPr>
                        <a:t>Long-Term</a:t>
                      </a:r>
                      <a:endParaRPr lang="en-US" sz="2400">
                        <a:effectLst/>
                        <a:latin typeface="Garamond" charset="0"/>
                        <a:ea typeface="Garamond" charset="0"/>
                        <a:cs typeface="Garamond" charset="0"/>
                      </a:endParaRPr>
                    </a:p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Garamond" charset="0"/>
                          <a:ea typeface="Garamond" charset="0"/>
                          <a:cs typeface="Garamond" charset="0"/>
                        </a:rPr>
                        <a:t>(10+y)</a:t>
                      </a:r>
                      <a:endParaRPr lang="en-US" sz="2400">
                        <a:effectLst/>
                        <a:latin typeface="Garamond" charset="0"/>
                        <a:ea typeface="Garamond" charset="0"/>
                        <a:cs typeface="Garamond" charset="0"/>
                      </a:endParaRPr>
                    </a:p>
                  </a:txBody>
                  <a:tcPr marL="95250" marR="95250" marT="47625" marB="47625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Garamond" charset="0"/>
                          <a:ea typeface="Garamond" charset="0"/>
                          <a:cs typeface="Garamond" charset="0"/>
                        </a:rPr>
                        <a:t>14</a:t>
                      </a:r>
                      <a:endParaRPr lang="en-US" sz="2400" dirty="0">
                        <a:effectLst/>
                        <a:latin typeface="Garamond" charset="0"/>
                        <a:ea typeface="Garamond" charset="0"/>
                        <a:cs typeface="Garamond" charset="0"/>
                      </a:endParaRPr>
                    </a:p>
                  </a:txBody>
                  <a:tcPr marL="95250" marR="95250" marT="47625" marB="47625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Garamond" charset="0"/>
                          <a:ea typeface="Garamond" charset="0"/>
                          <a:cs typeface="Garamond" charset="0"/>
                        </a:rPr>
                        <a:t>52.4 ± 10</a:t>
                      </a:r>
                      <a:endParaRPr lang="en-US" sz="2400" dirty="0">
                        <a:effectLst/>
                        <a:latin typeface="Garamond" charset="0"/>
                        <a:ea typeface="Garamond" charset="0"/>
                        <a:cs typeface="Garamond" charset="0"/>
                      </a:endParaRPr>
                    </a:p>
                  </a:txBody>
                  <a:tcPr marL="95250" marR="95250" marT="47625" marB="47625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Garamond" charset="0"/>
                          <a:ea typeface="Garamond" charset="0"/>
                          <a:cs typeface="Garamond" charset="0"/>
                        </a:rPr>
                        <a:t>64%</a:t>
                      </a:r>
                      <a:endParaRPr lang="en-US" sz="2400" dirty="0">
                        <a:effectLst/>
                        <a:latin typeface="Garamond" charset="0"/>
                        <a:ea typeface="Garamond" charset="0"/>
                        <a:cs typeface="Garamond" charset="0"/>
                      </a:endParaRPr>
                    </a:p>
                  </a:txBody>
                  <a:tcPr marL="95250" marR="95250" marT="47625" marB="47625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Garamond" charset="0"/>
                          <a:ea typeface="Garamond" charset="0"/>
                          <a:cs typeface="Garamond" charset="0"/>
                        </a:rPr>
                        <a:t>28.2 ± 3.7</a:t>
                      </a:r>
                      <a:endParaRPr lang="en-US" sz="2400" dirty="0">
                        <a:effectLst/>
                        <a:latin typeface="Garamond" charset="0"/>
                        <a:ea typeface="Garamond" charset="0"/>
                        <a:cs typeface="Garamond" charset="0"/>
                      </a:endParaRPr>
                    </a:p>
                  </a:txBody>
                  <a:tcPr marL="95250" marR="95250" marT="47625" marB="47625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Garamond" charset="0"/>
                          <a:ea typeface="Garamond" charset="0"/>
                          <a:cs typeface="Garamond" charset="0"/>
                        </a:rPr>
                        <a:t>11.4 ± 1.3</a:t>
                      </a:r>
                      <a:endParaRPr lang="en-US" sz="2400" dirty="0">
                        <a:effectLst/>
                        <a:latin typeface="Garamond" charset="0"/>
                        <a:ea typeface="Garamond" charset="0"/>
                        <a:cs typeface="Garamond" charset="0"/>
                      </a:endParaRPr>
                    </a:p>
                  </a:txBody>
                  <a:tcPr marL="95250" marR="95250" marT="47625" marB="47625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Garamond" charset="0"/>
                          <a:ea typeface="Garamond" charset="0"/>
                          <a:cs typeface="Garamond" charset="0"/>
                        </a:rPr>
                        <a:t>6 (2 – 9)</a:t>
                      </a:r>
                      <a:endParaRPr lang="en-US" sz="2400" dirty="0">
                        <a:effectLst/>
                        <a:latin typeface="Garamond" charset="0"/>
                        <a:ea typeface="Garamond" charset="0"/>
                        <a:cs typeface="Garamond" charset="0"/>
                      </a:endParaRPr>
                    </a:p>
                  </a:txBody>
                  <a:tcPr marL="95250" marR="95250" marT="47625" marB="47625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2867025" y="2535238"/>
            <a:ext cx="14630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79458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Garamond" charset="0"/>
                <a:ea typeface="Garamond" charset="0"/>
                <a:cs typeface="Garamond" charset="0"/>
              </a:rPr>
              <a:t>Reasons for Revision (&gt;5y)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017CD2A-B4D1-41ED-ACC8-30CB930AA9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0120" y="1381060"/>
            <a:ext cx="8650161" cy="6362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5305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Garamond" charset="0"/>
                <a:ea typeface="Garamond" charset="0"/>
                <a:cs typeface="Garamond" charset="0"/>
              </a:rPr>
              <a:t>Oxidation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C6FA69D-DC9B-47AF-9BF5-6FA9903986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5951" y="1381060"/>
            <a:ext cx="9578499" cy="6303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78774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ampus Style 2016">
      <a:dk1>
        <a:srgbClr val="000000"/>
      </a:dk1>
      <a:lt1>
        <a:srgbClr val="FFFFFF"/>
      </a:lt1>
      <a:dk2>
        <a:srgbClr val="545454"/>
      </a:dk2>
      <a:lt2>
        <a:srgbClr val="428E85"/>
      </a:lt2>
      <a:accent1>
        <a:srgbClr val="996633"/>
      </a:accent1>
      <a:accent2>
        <a:srgbClr val="00A4DC"/>
      </a:accent2>
      <a:accent3>
        <a:srgbClr val="1E4B86"/>
      </a:accent3>
      <a:accent4>
        <a:srgbClr val="FFEE6F"/>
      </a:accent4>
      <a:accent5>
        <a:srgbClr val="E13709"/>
      </a:accent5>
      <a:accent6>
        <a:srgbClr val="FC7C00"/>
      </a:accent6>
      <a:hlink>
        <a:srgbClr val="7B2713"/>
      </a:hlink>
      <a:folHlink>
        <a:srgbClr val="AA8A14"/>
      </a:folHlink>
    </a:clrScheme>
    <a:fontScheme name="Source Sans">
      <a:majorFont>
        <a:latin typeface="Source Sans Pro Light"/>
        <a:ea typeface=""/>
        <a:cs typeface=""/>
      </a:majorFont>
      <a:minorFont>
        <a:latin typeface="Source Sans Pr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 w="12700">
          <a:tailEnd type="triangl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z="1800" dirty="0" err="1" smtClean="0">
            <a:latin typeface="Source Sans Pro" charset="0"/>
            <a:ea typeface="Source Sans Pro" charset="0"/>
            <a:cs typeface="Source Sans Pro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IRC New 1" id="{0420B8D5-279F-9B4B-857D-75AAC197FE2E}" vid="{6AEA3845-F441-9A47-ADF6-88D2A8D1870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knee society slides</Template>
  <TotalTime>16990</TotalTime>
  <Words>1020</Words>
  <Application>Microsoft Office PowerPoint</Application>
  <PresentationFormat>Custom</PresentationFormat>
  <Paragraphs>290</Paragraphs>
  <Slides>36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4" baseType="lpstr">
      <vt:lpstr>Arial</vt:lpstr>
      <vt:lpstr>Calibri</vt:lpstr>
      <vt:lpstr>Garamond</vt:lpstr>
      <vt:lpstr>Source Sans Pro</vt:lpstr>
      <vt:lpstr>Source Sans Pro Light</vt:lpstr>
      <vt:lpstr>Times</vt:lpstr>
      <vt:lpstr>ヒラギノ角ゴ Pro W6</vt:lpstr>
      <vt:lpstr>Office Theme</vt:lpstr>
      <vt:lpstr>Long-Term In Vivo Degradation of 1st Generation Highly Crosslinked Polyethylene in THA</vt:lpstr>
      <vt:lpstr>PowerPoint Presentation</vt:lpstr>
      <vt:lpstr>Introduction</vt:lpstr>
      <vt:lpstr>Introduction</vt:lpstr>
      <vt:lpstr>Study Questions</vt:lpstr>
      <vt:lpstr>Inclusion Criteria</vt:lpstr>
      <vt:lpstr>1st Generation Patient Demographics</vt:lpstr>
      <vt:lpstr>Reasons for Revision (&gt;5y)</vt:lpstr>
      <vt:lpstr>Oxidation</vt:lpstr>
      <vt:lpstr>Femoral Head Penetration Rates</vt:lpstr>
      <vt:lpstr>Survival Analysis – UCLA Score</vt:lpstr>
      <vt:lpstr>Osteolysis</vt:lpstr>
      <vt:lpstr>Survivorship</vt:lpstr>
      <vt:lpstr>Survival Analysis - Osteolysis</vt:lpstr>
      <vt:lpstr>Case Study 1</vt:lpstr>
      <vt:lpstr>PowerPoint Presentation</vt:lpstr>
      <vt:lpstr>Radiographs</vt:lpstr>
      <vt:lpstr>Case Study 2</vt:lpstr>
      <vt:lpstr>PowerPoint Presentation</vt:lpstr>
      <vt:lpstr>Radiographs</vt:lpstr>
      <vt:lpstr>Case Study 3</vt:lpstr>
      <vt:lpstr>PowerPoint Presentation</vt:lpstr>
      <vt:lpstr>Radiographs</vt:lpstr>
      <vt:lpstr>Case Study 4</vt:lpstr>
      <vt:lpstr>PowerPoint Presentation</vt:lpstr>
      <vt:lpstr>Radiographs</vt:lpstr>
      <vt:lpstr>Longest Term Annealed</vt:lpstr>
      <vt:lpstr>PowerPoint Presentation</vt:lpstr>
      <vt:lpstr>PowerPoint Presentation</vt:lpstr>
      <vt:lpstr>Longest Term Remelted</vt:lpstr>
      <vt:lpstr>PowerPoint Presentation</vt:lpstr>
      <vt:lpstr>PowerPoint Presentation</vt:lpstr>
      <vt:lpstr>Reasons for Revision (&gt;10y)</vt:lpstr>
      <vt:lpstr>Limitations</vt:lpstr>
      <vt:lpstr>Conclusion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Associations Between Metallosis  and Tissue Metal Concentration Autopsy Retrieved TKA</dc:title>
  <dc:creator>Arnholt,Christina</dc:creator>
  <cp:lastModifiedBy>Jaclyn Schachtner</cp:lastModifiedBy>
  <cp:revision>147</cp:revision>
  <dcterms:created xsi:type="dcterms:W3CDTF">2017-08-22T18:35:57Z</dcterms:created>
  <dcterms:modified xsi:type="dcterms:W3CDTF">2017-10-18T17:09:21Z</dcterms:modified>
</cp:coreProperties>
</file>