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2"/>
  </p:notesMasterIdLst>
  <p:handoutMasterIdLst>
    <p:handoutMasterId r:id="rId23"/>
  </p:handoutMasterIdLst>
  <p:sldIdLst>
    <p:sldId id="257" r:id="rId2"/>
    <p:sldId id="472" r:id="rId3"/>
    <p:sldId id="440" r:id="rId4"/>
    <p:sldId id="501" r:id="rId5"/>
    <p:sldId id="443" r:id="rId6"/>
    <p:sldId id="502" r:id="rId7"/>
    <p:sldId id="503" r:id="rId8"/>
    <p:sldId id="504" r:id="rId9"/>
    <p:sldId id="505" r:id="rId10"/>
    <p:sldId id="506" r:id="rId11"/>
    <p:sldId id="507" r:id="rId12"/>
    <p:sldId id="515" r:id="rId13"/>
    <p:sldId id="508" r:id="rId14"/>
    <p:sldId id="509" r:id="rId15"/>
    <p:sldId id="510" r:id="rId16"/>
    <p:sldId id="513" r:id="rId17"/>
    <p:sldId id="511" r:id="rId18"/>
    <p:sldId id="512" r:id="rId19"/>
    <p:sldId id="499" r:id="rId20"/>
    <p:sldId id="514" r:id="rId21"/>
  </p:sldIdLst>
  <p:sldSz cx="9144000" cy="6858000" type="screen4x3"/>
  <p:notesSz cx="6742113" cy="987266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7F00"/>
    <a:srgbClr val="FFFF00"/>
    <a:srgbClr val="FF0000"/>
    <a:srgbClr val="0000FF"/>
    <a:srgbClr val="FFFFFF"/>
    <a:srgbClr val="0066FF"/>
    <a:srgbClr val="FFFF99"/>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5" autoAdjust="0"/>
    <p:restoredTop sz="95870" autoAdjust="0"/>
  </p:normalViewPr>
  <p:slideViewPr>
    <p:cSldViewPr>
      <p:cViewPr>
        <p:scale>
          <a:sx n="100" d="100"/>
          <a:sy n="100" d="100"/>
        </p:scale>
        <p:origin x="24" y="58"/>
      </p:cViewPr>
      <p:guideLst>
        <p:guide orient="horz" pos="2160"/>
        <p:guide pos="2880"/>
      </p:guideLst>
    </p:cSldViewPr>
  </p:slideViewPr>
  <p:outlineViewPr>
    <p:cViewPr>
      <p:scale>
        <a:sx n="33" d="100"/>
        <a:sy n="33" d="100"/>
      </p:scale>
      <p:origin x="0" y="8160"/>
    </p:cViewPr>
  </p:outlineViewPr>
  <p:notesTextViewPr>
    <p:cViewPr>
      <p:scale>
        <a:sx n="100" d="100"/>
        <a:sy n="100" d="100"/>
      </p:scale>
      <p:origin x="0" y="0"/>
    </p:cViewPr>
  </p:notesTextViewPr>
  <p:sorterViewPr>
    <p:cViewPr>
      <p:scale>
        <a:sx n="90" d="100"/>
        <a:sy n="90" d="100"/>
      </p:scale>
      <p:origin x="0" y="2070"/>
    </p:cViewPr>
  </p:sorterViewPr>
  <p:notesViewPr>
    <p:cSldViewPr>
      <p:cViewPr varScale="1">
        <p:scale>
          <a:sx n="79" d="100"/>
          <a:sy n="79" d="100"/>
        </p:scale>
        <p:origin x="3974" y="72"/>
      </p:cViewPr>
      <p:guideLst>
        <p:guide orient="horz" pos="3109"/>
        <p:guide pos="2124"/>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1"/>
            <a:ext cx="2920276"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21" tIns="43811" rIns="87621" bIns="43811" numCol="1" anchor="t" anchorCtr="0" compatLnSpc="1">
            <a:prstTxWarp prst="textNoShape">
              <a:avLst/>
            </a:prstTxWarp>
          </a:bodyPr>
          <a:lstStyle>
            <a:lvl1pPr>
              <a:defRPr sz="1200">
                <a:latin typeface="Arial" charset="0"/>
              </a:defRPr>
            </a:lvl1pPr>
          </a:lstStyle>
          <a:p>
            <a:pPr>
              <a:defRPr/>
            </a:pPr>
            <a:endParaRPr lang="en-US" altLang="ja-JP"/>
          </a:p>
        </p:txBody>
      </p:sp>
      <p:sp>
        <p:nvSpPr>
          <p:cNvPr id="135171" name="Rectangle 3"/>
          <p:cNvSpPr>
            <a:spLocks noGrp="1" noChangeArrowheads="1"/>
          </p:cNvSpPr>
          <p:nvPr>
            <p:ph type="dt" sz="quarter" idx="1"/>
          </p:nvPr>
        </p:nvSpPr>
        <p:spPr bwMode="auto">
          <a:xfrm>
            <a:off x="3818823" y="1"/>
            <a:ext cx="2921783"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21" tIns="43811" rIns="87621" bIns="43811"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135172" name="Rectangle 4"/>
          <p:cNvSpPr>
            <a:spLocks noGrp="1" noChangeArrowheads="1"/>
          </p:cNvSpPr>
          <p:nvPr>
            <p:ph type="ftr" sz="quarter" idx="2"/>
          </p:nvPr>
        </p:nvSpPr>
        <p:spPr bwMode="auto">
          <a:xfrm>
            <a:off x="0" y="9378035"/>
            <a:ext cx="2920276"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21" tIns="43811" rIns="87621" bIns="43811" numCol="1" anchor="b" anchorCtr="0" compatLnSpc="1">
            <a:prstTxWarp prst="textNoShape">
              <a:avLst/>
            </a:prstTxWarp>
          </a:bodyPr>
          <a:lstStyle>
            <a:lvl1pPr>
              <a:defRPr sz="1200">
                <a:latin typeface="Arial" charset="0"/>
              </a:defRPr>
            </a:lvl1pPr>
          </a:lstStyle>
          <a:p>
            <a:pPr>
              <a:defRPr/>
            </a:pPr>
            <a:endParaRPr lang="en-US" altLang="ja-JP"/>
          </a:p>
        </p:txBody>
      </p:sp>
      <p:sp>
        <p:nvSpPr>
          <p:cNvPr id="135173" name="Rectangle 5"/>
          <p:cNvSpPr>
            <a:spLocks noGrp="1" noChangeArrowheads="1"/>
          </p:cNvSpPr>
          <p:nvPr>
            <p:ph type="sldNum" sz="quarter" idx="3"/>
          </p:nvPr>
        </p:nvSpPr>
        <p:spPr bwMode="auto">
          <a:xfrm>
            <a:off x="3818823" y="9378035"/>
            <a:ext cx="2921783" cy="49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621" tIns="43811" rIns="87621" bIns="43811" numCol="1" anchor="b" anchorCtr="0" compatLnSpc="1">
            <a:prstTxWarp prst="textNoShape">
              <a:avLst/>
            </a:prstTxWarp>
          </a:bodyPr>
          <a:lstStyle>
            <a:lvl1pPr algn="r">
              <a:defRPr sz="1200">
                <a:latin typeface="Arial" charset="0"/>
              </a:defRPr>
            </a:lvl1pPr>
          </a:lstStyle>
          <a:p>
            <a:pPr>
              <a:defRPr/>
            </a:pPr>
            <a:fld id="{538D669F-782A-46EB-80F4-E125435D003A}" type="slidenum">
              <a:rPr lang="en-US" altLang="ja-JP"/>
              <a:pPr>
                <a:defRPr/>
              </a:pPr>
              <a:t>‹#›</a:t>
            </a:fld>
            <a:endParaRPr lang="en-US" altLang="ja-JP"/>
          </a:p>
        </p:txBody>
      </p:sp>
    </p:spTree>
    <p:extLst>
      <p:ext uri="{BB962C8B-B14F-4D97-AF65-F5344CB8AC3E}">
        <p14:creationId xmlns:p14="http://schemas.microsoft.com/office/powerpoint/2010/main" val="1322708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20276" cy="49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0" rIns="91401" bIns="45700" numCol="1" anchor="t" anchorCtr="0" compatLnSpc="1">
            <a:prstTxWarp prst="textNoShape">
              <a:avLst/>
            </a:prstTxWarp>
          </a:bodyPr>
          <a:lstStyle>
            <a:lvl1pPr defTabSz="914493">
              <a:defRPr sz="1200">
                <a:latin typeface="Arial" charset="0"/>
              </a:defRPr>
            </a:lvl1pPr>
          </a:lstStyle>
          <a:p>
            <a:pPr>
              <a:defRPr/>
            </a:pPr>
            <a:endParaRPr lang="en-US" altLang="ja-JP"/>
          </a:p>
        </p:txBody>
      </p:sp>
      <p:sp>
        <p:nvSpPr>
          <p:cNvPr id="9219" name="Rectangle 3"/>
          <p:cNvSpPr>
            <a:spLocks noGrp="1" noChangeArrowheads="1"/>
          </p:cNvSpPr>
          <p:nvPr>
            <p:ph type="dt" idx="1"/>
          </p:nvPr>
        </p:nvSpPr>
        <p:spPr bwMode="auto">
          <a:xfrm>
            <a:off x="3821838" y="0"/>
            <a:ext cx="2918768" cy="49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0" rIns="91401" bIns="45700" numCol="1" anchor="t" anchorCtr="0" compatLnSpc="1">
            <a:prstTxWarp prst="textNoShape">
              <a:avLst/>
            </a:prstTxWarp>
          </a:bodyPr>
          <a:lstStyle>
            <a:lvl1pPr algn="r" defTabSz="914493">
              <a:defRPr sz="1200">
                <a:latin typeface="Arial" charset="0"/>
              </a:defRPr>
            </a:lvl1pPr>
          </a:lstStyle>
          <a:p>
            <a:pPr>
              <a:defRPr/>
            </a:pPr>
            <a:endParaRPr lang="en-US" altLang="ja-JP"/>
          </a:p>
        </p:txBody>
      </p:sp>
      <p:sp>
        <p:nvSpPr>
          <p:cNvPr id="23556" name="Rectangle 4"/>
          <p:cNvSpPr>
            <a:spLocks noGrp="1" noRot="1" noChangeAspect="1" noChangeArrowheads="1" noTextEdit="1"/>
          </p:cNvSpPr>
          <p:nvPr>
            <p:ph type="sldImg" idx="2"/>
          </p:nvPr>
        </p:nvSpPr>
        <p:spPr bwMode="auto">
          <a:xfrm>
            <a:off x="904875" y="741363"/>
            <a:ext cx="4933950" cy="37004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5418" y="4689017"/>
            <a:ext cx="5391278" cy="444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0" rIns="91401" bIns="4570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22" name="Rectangle 6"/>
          <p:cNvSpPr>
            <a:spLocks noGrp="1" noChangeArrowheads="1"/>
          </p:cNvSpPr>
          <p:nvPr>
            <p:ph type="ftr" sz="quarter" idx="4"/>
          </p:nvPr>
        </p:nvSpPr>
        <p:spPr bwMode="auto">
          <a:xfrm>
            <a:off x="0" y="9376503"/>
            <a:ext cx="2920276" cy="49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0" rIns="91401" bIns="45700" numCol="1" anchor="b" anchorCtr="0" compatLnSpc="1">
            <a:prstTxWarp prst="textNoShape">
              <a:avLst/>
            </a:prstTxWarp>
          </a:bodyPr>
          <a:lstStyle>
            <a:lvl1pPr defTabSz="914493">
              <a:defRPr sz="1200">
                <a:latin typeface="Arial" charset="0"/>
              </a:defRPr>
            </a:lvl1pPr>
          </a:lstStyle>
          <a:p>
            <a:pPr>
              <a:defRPr/>
            </a:pPr>
            <a:endParaRPr lang="en-US" altLang="ja-JP"/>
          </a:p>
        </p:txBody>
      </p:sp>
      <p:sp>
        <p:nvSpPr>
          <p:cNvPr id="9223" name="Rectangle 7"/>
          <p:cNvSpPr>
            <a:spLocks noGrp="1" noChangeArrowheads="1"/>
          </p:cNvSpPr>
          <p:nvPr>
            <p:ph type="sldNum" sz="quarter" idx="5"/>
          </p:nvPr>
        </p:nvSpPr>
        <p:spPr bwMode="auto">
          <a:xfrm>
            <a:off x="3821838" y="9376503"/>
            <a:ext cx="2918768" cy="49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1" tIns="45700" rIns="91401" bIns="45700" numCol="1" anchor="b" anchorCtr="0" compatLnSpc="1">
            <a:prstTxWarp prst="textNoShape">
              <a:avLst/>
            </a:prstTxWarp>
          </a:bodyPr>
          <a:lstStyle>
            <a:lvl1pPr algn="r" defTabSz="914493">
              <a:defRPr sz="1200">
                <a:latin typeface="Arial" charset="0"/>
              </a:defRPr>
            </a:lvl1pPr>
          </a:lstStyle>
          <a:p>
            <a:pPr>
              <a:defRPr/>
            </a:pPr>
            <a:fld id="{B2BC1EAA-449E-4FCD-99D7-EE33E7C156C3}" type="slidenum">
              <a:rPr lang="en-US" altLang="ja-JP"/>
              <a:pPr>
                <a:defRPr/>
              </a:pPr>
              <a:t>‹#›</a:t>
            </a:fld>
            <a:endParaRPr lang="en-US" altLang="ja-JP"/>
          </a:p>
        </p:txBody>
      </p:sp>
    </p:spTree>
    <p:extLst>
      <p:ext uri="{BB962C8B-B14F-4D97-AF65-F5344CB8AC3E}">
        <p14:creationId xmlns:p14="http://schemas.microsoft.com/office/powerpoint/2010/main" val="783122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r>
              <a:rPr lang="en-US" altLang="ja-JP" dirty="0"/>
              <a:t>Thank you Chairman, </a:t>
            </a:r>
          </a:p>
          <a:p>
            <a:r>
              <a:rPr lang="en-US" altLang="ja-JP" dirty="0"/>
              <a:t>And I’d like to thank Organizers for giving me this opportunity.</a:t>
            </a:r>
          </a:p>
          <a:p>
            <a:endParaRPr lang="ja-JP" altLang="en-US" sz="1500" dirty="0"/>
          </a:p>
        </p:txBody>
      </p:sp>
      <p:sp>
        <p:nvSpPr>
          <p:cNvPr id="24580" name="スライド番号プレースホルダー 3"/>
          <p:cNvSpPr>
            <a:spLocks noGrp="1"/>
          </p:cNvSpPr>
          <p:nvPr>
            <p:ph type="sldNum" sz="quarter" idx="5"/>
          </p:nvPr>
        </p:nvSpPr>
        <p:spPr>
          <a:noFill/>
        </p:spPr>
        <p:txBody>
          <a:bodyPr/>
          <a:lstStyle>
            <a:lvl1pPr defTabSz="914493" eaLnBrk="0" hangingPunct="0">
              <a:spcBef>
                <a:spcPct val="30000"/>
              </a:spcBef>
              <a:defRPr kumimoji="1" sz="1200">
                <a:solidFill>
                  <a:schemeClr val="tx1"/>
                </a:solidFill>
                <a:latin typeface="Arial" charset="0"/>
                <a:ea typeface="ＭＳ Ｐ明朝" pitchFamily="18" charset="-128"/>
              </a:defRPr>
            </a:lvl1pPr>
            <a:lvl2pPr marL="712118" indent="-273891" defTabSz="914493" eaLnBrk="0" hangingPunct="0">
              <a:spcBef>
                <a:spcPct val="30000"/>
              </a:spcBef>
              <a:defRPr kumimoji="1" sz="1200">
                <a:solidFill>
                  <a:schemeClr val="tx1"/>
                </a:solidFill>
                <a:latin typeface="Arial" charset="0"/>
                <a:ea typeface="ＭＳ Ｐ明朝" pitchFamily="18" charset="-128"/>
              </a:defRPr>
            </a:lvl2pPr>
            <a:lvl3pPr marL="1095566" indent="-219113" defTabSz="914493" eaLnBrk="0" hangingPunct="0">
              <a:spcBef>
                <a:spcPct val="30000"/>
              </a:spcBef>
              <a:defRPr kumimoji="1" sz="1200">
                <a:solidFill>
                  <a:schemeClr val="tx1"/>
                </a:solidFill>
                <a:latin typeface="Arial" charset="0"/>
                <a:ea typeface="ＭＳ Ｐ明朝" pitchFamily="18" charset="-128"/>
              </a:defRPr>
            </a:lvl3pPr>
            <a:lvl4pPr marL="1533792" indent="-219113" defTabSz="914493" eaLnBrk="0" hangingPunct="0">
              <a:spcBef>
                <a:spcPct val="30000"/>
              </a:spcBef>
              <a:defRPr kumimoji="1" sz="1200">
                <a:solidFill>
                  <a:schemeClr val="tx1"/>
                </a:solidFill>
                <a:latin typeface="Arial" charset="0"/>
                <a:ea typeface="ＭＳ Ｐ明朝" pitchFamily="18" charset="-128"/>
              </a:defRPr>
            </a:lvl4pPr>
            <a:lvl5pPr marL="1972018" indent="-219113" defTabSz="914493" eaLnBrk="0" hangingPunct="0">
              <a:spcBef>
                <a:spcPct val="30000"/>
              </a:spcBef>
              <a:defRPr kumimoji="1" sz="1200">
                <a:solidFill>
                  <a:schemeClr val="tx1"/>
                </a:solidFill>
                <a:latin typeface="Arial" charset="0"/>
                <a:ea typeface="ＭＳ Ｐ明朝" pitchFamily="18" charset="-128"/>
              </a:defRPr>
            </a:lvl5pPr>
            <a:lvl6pPr marL="2410244"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848470"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286697"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724923"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2153251-288D-4DCA-BD0B-EB6F70DCB683}" type="slidenum">
              <a:rPr lang="en-US" altLang="ja-JP">
                <a:ea typeface="ＭＳ Ｐゴシック" pitchFamily="50" charset="-128"/>
              </a:rPr>
              <a:pPr eaLnBrk="1" hangingPunct="1">
                <a:spcBef>
                  <a:spcPct val="0"/>
                </a:spcBef>
              </a:pPr>
              <a:t>1</a:t>
            </a:fld>
            <a:endParaRPr lang="en-US" altLang="ja-JP">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200" kern="0" dirty="0"/>
              <a:t>The tests were periodically stopped and visually inspected for occurrence of delamination.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200" kern="0" dirty="0"/>
              <a:t>The tests lasted until delamination or 1 million cycles.</a:t>
            </a:r>
          </a:p>
          <a:p>
            <a:endParaRPr kumimoji="1" lang="en-US" altLang="ja-JP" dirty="0"/>
          </a:p>
          <a:p>
            <a:r>
              <a:rPr kumimoji="1" lang="en-US" altLang="ja-JP" dirty="0"/>
              <a:t>We first thought to use cycles to delamination for further analysis.</a:t>
            </a:r>
          </a:p>
          <a:p>
            <a:r>
              <a:rPr kumimoji="1" lang="en-US" altLang="ja-JP" dirty="0"/>
              <a:t>But we needed to differentiate ‘delamination at 1 million cycles’ from ‘no delamination at 1 million cycles,’ we decided to use the delamination score as shown here.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10</a:t>
            </a:fld>
            <a:endParaRPr lang="en-US" altLang="ja-JP"/>
          </a:p>
        </p:txBody>
      </p:sp>
    </p:spTree>
    <p:extLst>
      <p:ext uri="{BB962C8B-B14F-4D97-AF65-F5344CB8AC3E}">
        <p14:creationId xmlns:p14="http://schemas.microsoft.com/office/powerpoint/2010/main" val="137246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also conducted fatigue crack growth test because it is one of the most common test method used to evaluate the fatigue property of PE.</a:t>
            </a:r>
          </a:p>
          <a:p>
            <a:r>
              <a:rPr kumimoji="1" lang="en-US" altLang="ja-JP" dirty="0"/>
              <a:t>We used the specimens as shown here, and tested at 1 Hz.</a:t>
            </a:r>
          </a:p>
          <a:p>
            <a:pPr defTabSz="876452"/>
            <a:r>
              <a:rPr lang="en-US" altLang="ja-JP" kern="0" dirty="0"/>
              <a:t>Stress intensity factor range threshold </a:t>
            </a:r>
            <a:r>
              <a:rPr lang="en-US" altLang="ja-JP" kern="0" dirty="0" err="1"/>
              <a:t>ΔK</a:t>
            </a:r>
            <a:r>
              <a:rPr lang="en-US" altLang="ja-JP" kern="0" baseline="-25000" dirty="0" err="1"/>
              <a:t>th</a:t>
            </a:r>
            <a:r>
              <a:rPr lang="en-US" altLang="ja-JP" kern="0" dirty="0"/>
              <a:t> was used for further analysis.</a:t>
            </a:r>
            <a:endParaRPr lang="ja-JP" altLang="en-US" kern="0"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11</a:t>
            </a:fld>
            <a:endParaRPr lang="en-US" altLang="ja-JP"/>
          </a:p>
        </p:txBody>
      </p:sp>
    </p:spTree>
    <p:extLst>
      <p:ext uri="{BB962C8B-B14F-4D97-AF65-F5344CB8AC3E}">
        <p14:creationId xmlns:p14="http://schemas.microsoft.com/office/powerpoint/2010/main" val="100869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G25air-AA, mimicking aged historical PE and representative material for oxidative degradation had the highest </a:t>
            </a:r>
            <a:r>
              <a:rPr kumimoji="1" lang="en-US" altLang="ja-JP" dirty="0" err="1"/>
              <a:t>OImax</a:t>
            </a:r>
            <a:r>
              <a:rPr kumimoji="1" lang="en-US" altLang="ja-JP" dirty="0"/>
              <a:t> and CI.</a:t>
            </a:r>
          </a:p>
          <a:p>
            <a:r>
              <a:rPr kumimoji="1" lang="en-US" altLang="ja-JP" dirty="0"/>
              <a:t>Highly crosslinked PE annealed for 2 hours, gamma inert PE and virgin PE were indicated to have inferior oxidative stability because increases in both </a:t>
            </a:r>
            <a:r>
              <a:rPr kumimoji="1" lang="en-US" altLang="ja-JP" dirty="0" err="1"/>
              <a:t>OImax</a:t>
            </a:r>
            <a:r>
              <a:rPr kumimoji="1" lang="en-US" altLang="ja-JP" dirty="0"/>
              <a:t> and CI were observed.</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12</a:t>
            </a:fld>
            <a:endParaRPr lang="en-US" altLang="ja-JP"/>
          </a:p>
        </p:txBody>
      </p:sp>
    </p:spTree>
    <p:extLst>
      <p:ext uri="{BB962C8B-B14F-4D97-AF65-F5344CB8AC3E}">
        <p14:creationId xmlns:p14="http://schemas.microsoft.com/office/powerpoint/2010/main" val="346268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Materials with inferior oxidative stability, such as highly crosslinked PE annealed for 2 hours and gamma inert PE, had low delamination score after accelerated aging.</a:t>
            </a:r>
          </a:p>
          <a:p>
            <a:r>
              <a:rPr kumimoji="1" lang="en-US" altLang="ja-JP" dirty="0"/>
              <a:t>Irradiated materials had higher delamination score than virgin if there is no oxidation.</a:t>
            </a:r>
          </a:p>
          <a:p>
            <a:r>
              <a:rPr kumimoji="1" lang="en-US" altLang="ja-JP" dirty="0"/>
              <a:t>Vitamin E blended materials had excellent delamination score irrespective of crosslinking or compulsory aging.</a:t>
            </a:r>
          </a:p>
          <a:p>
            <a:r>
              <a:rPr kumimoji="1" lang="en-US" altLang="ja-JP" dirty="0"/>
              <a:t>One sample of vitamin E blended and highly crosslinked PE, we tested for 2 million cycles, but there was no delamination.</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13</a:t>
            </a:fld>
            <a:endParaRPr lang="en-US" altLang="ja-JP"/>
          </a:p>
        </p:txBody>
      </p:sp>
    </p:spTree>
    <p:extLst>
      <p:ext uri="{BB962C8B-B14F-4D97-AF65-F5344CB8AC3E}">
        <p14:creationId xmlns:p14="http://schemas.microsoft.com/office/powerpoint/2010/main" val="28922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Highly crosslinked PEs, especially </a:t>
            </a:r>
            <a:r>
              <a:rPr kumimoji="1" lang="en-US" altLang="ja-JP" dirty="0" err="1"/>
              <a:t>remelted</a:t>
            </a:r>
            <a:r>
              <a:rPr kumimoji="1" lang="en-US" altLang="ja-JP" dirty="0"/>
              <a:t> material, had lower delta K </a:t>
            </a:r>
            <a:r>
              <a:rPr kumimoji="1" lang="en-US" altLang="ja-JP" dirty="0" err="1"/>
              <a:t>th</a:t>
            </a:r>
            <a:r>
              <a:rPr kumimoji="1" lang="en-US" altLang="ja-JP" dirty="0"/>
              <a:t>, which was consistent to previous reports.</a:t>
            </a:r>
          </a:p>
          <a:p>
            <a:r>
              <a:rPr kumimoji="1" lang="en-US" altLang="ja-JP" dirty="0"/>
              <a:t>Vitamin E blended highly crosslinked PE also tended to have low delta K </a:t>
            </a:r>
            <a:r>
              <a:rPr kumimoji="1" lang="en-US" altLang="ja-JP" dirty="0" err="1"/>
              <a:t>th.</a:t>
            </a:r>
            <a:endParaRPr kumimoji="1" lang="en-US" altLang="ja-JP" dirty="0"/>
          </a:p>
          <a:p>
            <a:r>
              <a:rPr kumimoji="1" lang="en-US" altLang="ja-JP" dirty="0"/>
              <a:t>These results were NOT consistent to the results of delamination tests.</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14</a:t>
            </a:fld>
            <a:endParaRPr lang="en-US" altLang="ja-JP"/>
          </a:p>
        </p:txBody>
      </p:sp>
    </p:spTree>
    <p:extLst>
      <p:ext uri="{BB962C8B-B14F-4D97-AF65-F5344CB8AC3E}">
        <p14:creationId xmlns:p14="http://schemas.microsoft.com/office/powerpoint/2010/main" val="248178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Vitamin E blended PE and vitamin E blended highly crosslinked PE had the highest delamination score.</a:t>
            </a:r>
          </a:p>
          <a:p>
            <a:r>
              <a:rPr kumimoji="1" lang="en-US" altLang="ja-JP" dirty="0"/>
              <a:t>Irradiated PE also had delamination score higher than virgin if there is no oxidation.</a:t>
            </a:r>
          </a:p>
          <a:p>
            <a:r>
              <a:rPr kumimoji="1" lang="en-US" altLang="ja-JP" dirty="0"/>
              <a:t>Highly crosslinked PE that has been annealed for 2 hours, conventional PE, and historical PE had delamination scores lower than virgin, after accelerated aging.</a:t>
            </a:r>
          </a:p>
          <a:p>
            <a:endParaRPr kumimoji="1" lang="en-US" altLang="ja-JP" dirty="0"/>
          </a:p>
          <a:p>
            <a:r>
              <a:rPr kumimoji="1" lang="en-US" altLang="ja-JP" dirty="0"/>
              <a:t>These results were consistent to the results of retrieval studies.</a:t>
            </a:r>
          </a:p>
          <a:p>
            <a:r>
              <a:rPr kumimoji="1" lang="en-US" altLang="ja-JP" dirty="0"/>
              <a:t>Because no delamination was reported on EOG sterilized PE by retrieval studies, materials with delamination score of equivalent to or higher than virgin are considered to have little risk of delamination.</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15</a:t>
            </a:fld>
            <a:endParaRPr lang="en-US" altLang="ja-JP"/>
          </a:p>
        </p:txBody>
      </p:sp>
    </p:spTree>
    <p:extLst>
      <p:ext uri="{BB962C8B-B14F-4D97-AF65-F5344CB8AC3E}">
        <p14:creationId xmlns:p14="http://schemas.microsoft.com/office/powerpoint/2010/main" val="1797184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kern="0" dirty="0"/>
              <a:t>Results of delamination test was NOT consistent to those of fatigue crack growth tests,</a:t>
            </a:r>
          </a:p>
          <a:p>
            <a:r>
              <a:rPr lang="en-US" altLang="ja-JP" sz="1200" kern="0" dirty="0"/>
              <a:t>Because delamination has complex mechanism such as internal defect formation and crack growth,</a:t>
            </a:r>
          </a:p>
          <a:p>
            <a:r>
              <a:rPr lang="en-US" altLang="ja-JP" sz="1200" kern="0" dirty="0"/>
              <a:t>And fatigue crack growth tests only evaluate the final step,</a:t>
            </a:r>
          </a:p>
          <a:p>
            <a:r>
              <a:rPr lang="en-US" altLang="ja-JP" sz="1200" kern="0" dirty="0"/>
              <a:t>So there is discrepancy between the two tests.</a:t>
            </a:r>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16</a:t>
            </a:fld>
            <a:endParaRPr lang="en-US" altLang="ja-JP"/>
          </a:p>
        </p:txBody>
      </p:sp>
    </p:spTree>
    <p:extLst>
      <p:ext uri="{BB962C8B-B14F-4D97-AF65-F5344CB8AC3E}">
        <p14:creationId xmlns:p14="http://schemas.microsoft.com/office/powerpoint/2010/main" val="1532462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why U-shape motion accelerates delamination.</a:t>
            </a:r>
          </a:p>
          <a:p>
            <a:endParaRPr kumimoji="1" lang="en-US" altLang="ja-JP" dirty="0"/>
          </a:p>
          <a:p>
            <a:r>
              <a:rPr kumimoji="1" lang="en-US" altLang="ja-JP" dirty="0"/>
              <a:t>At the start, the contact stress is higher than the hardness of PE due to low conformity.</a:t>
            </a:r>
          </a:p>
          <a:p>
            <a:r>
              <a:rPr kumimoji="1" lang="en-US" altLang="ja-JP" dirty="0"/>
              <a:t>Therefore, PE starts to deform plastically.</a:t>
            </a:r>
          </a:p>
          <a:p>
            <a:r>
              <a:rPr kumimoji="1" lang="en-US" altLang="ja-JP" dirty="0"/>
              <a:t>With simple reciprocation, the conformity improves until the contact stress equals the hardness of PE.</a:t>
            </a:r>
          </a:p>
          <a:p>
            <a:r>
              <a:rPr kumimoji="1" lang="en-US" altLang="ja-JP" dirty="0"/>
              <a:t>And eventually reaches full contact. </a:t>
            </a:r>
          </a:p>
          <a:p>
            <a:r>
              <a:rPr kumimoji="1" lang="en-US" altLang="ja-JP" dirty="0"/>
              <a:t>With such contact, the highest von Mises’ stress is on the surface, NOT beneath the surface, so delamination does not occur.</a:t>
            </a:r>
          </a:p>
          <a:p>
            <a:endParaRPr kumimoji="1" lang="en-US" altLang="ja-JP" dirty="0"/>
          </a:p>
          <a:p>
            <a:r>
              <a:rPr kumimoji="1" lang="en-US" altLang="ja-JP" dirty="0"/>
              <a:t>With the U-shape motion, because two tracks are formed, it is hard to reach full contact. </a:t>
            </a:r>
          </a:p>
          <a:p>
            <a:r>
              <a:rPr kumimoji="1" lang="en-US" altLang="ja-JP" dirty="0"/>
              <a:t>So, delamination occurs.</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17</a:t>
            </a:fld>
            <a:endParaRPr lang="en-US" altLang="ja-JP"/>
          </a:p>
        </p:txBody>
      </p:sp>
    </p:spTree>
    <p:extLst>
      <p:ext uri="{BB962C8B-B14F-4D97-AF65-F5344CB8AC3E}">
        <p14:creationId xmlns:p14="http://schemas.microsoft.com/office/powerpoint/2010/main" val="1286091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a:t>In conclusion,</a:t>
            </a:r>
          </a:p>
          <a:p>
            <a:r>
              <a:rPr lang="en-US" altLang="ja-JP" sz="1200" dirty="0"/>
              <a:t>Accelerated delamination test using U-shape motion was developed.</a:t>
            </a:r>
          </a:p>
          <a:p>
            <a:r>
              <a:rPr lang="en-US" altLang="ja-JP" sz="1200" dirty="0"/>
              <a:t>This test is a material test, so design factor is eliminated.</a:t>
            </a:r>
          </a:p>
          <a:p>
            <a:r>
              <a:rPr lang="en-US" altLang="ja-JP" sz="1200" dirty="0"/>
              <a:t>This test is a comparative test, so a control material is required, and presumably virgin </a:t>
            </a:r>
            <a:r>
              <a:rPr kumimoji="1" lang="en-US" altLang="ja-JP" dirty="0"/>
              <a:t>PE</a:t>
            </a:r>
            <a:r>
              <a:rPr lang="en-US" altLang="ja-JP" sz="1200" dirty="0"/>
              <a:t> is a good candidate.</a:t>
            </a:r>
          </a:p>
          <a:p>
            <a:r>
              <a:rPr lang="en-US" altLang="ja-JP" sz="1200" dirty="0"/>
              <a:t>And to accelerate the test, this test does not quantitively mimic </a:t>
            </a:r>
            <a:r>
              <a:rPr lang="en-US" altLang="ja-JP" sz="1200" i="1" dirty="0"/>
              <a:t>in vivo </a:t>
            </a:r>
            <a:r>
              <a:rPr lang="en-US" altLang="ja-JP" sz="1200" dirty="0"/>
              <a:t>condition.</a:t>
            </a:r>
          </a:p>
          <a:p>
            <a:r>
              <a:rPr lang="en-US" altLang="ja-JP" sz="1200" dirty="0"/>
              <a:t>This test was validated because the results of the tests were consistent to retrieval studies and other </a:t>
            </a:r>
            <a:r>
              <a:rPr lang="en-US" altLang="ja-JP" sz="1200" i="1" dirty="0"/>
              <a:t>in vitro </a:t>
            </a:r>
            <a:r>
              <a:rPr lang="en-US" altLang="ja-JP" sz="1200" dirty="0"/>
              <a:t>studies.</a:t>
            </a:r>
          </a:p>
          <a:p>
            <a:endParaRPr lang="en-US" altLang="ja-JP" sz="1200" dirty="0"/>
          </a:p>
          <a:p>
            <a:r>
              <a:rPr lang="en-US" altLang="ja-JP" sz="1200" dirty="0"/>
              <a:t>The results of the delamination test were </a:t>
            </a:r>
            <a:r>
              <a:rPr lang="en-US" altLang="ja-JP" sz="1200" u="sng" dirty="0"/>
              <a:t>NOT</a:t>
            </a:r>
            <a:r>
              <a:rPr lang="en-US" altLang="ja-JP" sz="1200" dirty="0"/>
              <a:t> consistent to the results of fatigue crack growth test.</a:t>
            </a:r>
          </a:p>
          <a:p>
            <a:r>
              <a:rPr lang="en-US" altLang="ja-JP" sz="1200" dirty="0"/>
              <a:t>Because, delamination has a complex mechanism and fatigue crack growth test evaluates only the final stage of delamination.</a:t>
            </a:r>
          </a:p>
          <a:p>
            <a:r>
              <a:rPr lang="en-US" altLang="ja-JP" sz="1200" dirty="0"/>
              <a:t>Therefore, delamination test can not be substituted by fatigue crack growth test, and it is recommended to perform delamination test separately.</a:t>
            </a:r>
          </a:p>
          <a:p>
            <a:endParaRPr lang="en-US" altLang="ja-JP" sz="1200"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18</a:t>
            </a:fld>
            <a:endParaRPr lang="en-US" altLang="ja-JP"/>
          </a:p>
        </p:txBody>
      </p:sp>
    </p:spTree>
    <p:extLst>
      <p:ext uri="{BB962C8B-B14F-4D97-AF65-F5344CB8AC3E}">
        <p14:creationId xmlns:p14="http://schemas.microsoft.com/office/powerpoint/2010/main" val="361601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a:t>Contemporary PEs, such as highly crosslinked PE and vitamin E blended PE, was found to have little or no risk of delamination, unless there is no oxidation. </a:t>
            </a:r>
          </a:p>
          <a:p>
            <a:r>
              <a:rPr lang="en-US" altLang="ja-JP" sz="1200" dirty="0"/>
              <a:t>And the results indicated that crosslinking and vitamin E blending improve delamination resistance.</a:t>
            </a:r>
          </a:p>
          <a:p>
            <a:r>
              <a:rPr lang="en-US" altLang="ja-JP" sz="1200" dirty="0"/>
              <a:t>However, it should be noted that the test does not quantitatively predict durability </a:t>
            </a:r>
            <a:r>
              <a:rPr lang="en-US" altLang="ja-JP" sz="1200" i="1" dirty="0"/>
              <a:t>in vivo</a:t>
            </a:r>
            <a:r>
              <a:rPr lang="en-US" altLang="ja-JP" sz="1200" dirty="0"/>
              <a:t> as it is accelerated and comparative test.</a:t>
            </a:r>
          </a:p>
          <a:p>
            <a:endParaRPr lang="en-US" altLang="ja-JP" sz="1200" dirty="0"/>
          </a:p>
          <a:p>
            <a:r>
              <a:rPr lang="en-US" altLang="ja-JP" sz="1200" dirty="0"/>
              <a:t>So, what is the significance of this test, if materials used these days have little risk of delamination.</a:t>
            </a:r>
          </a:p>
          <a:p>
            <a:pPr marR="0" lvl="0" algn="l" defTabSz="914400" rtl="0" eaLnBrk="0" fontAlgn="base" latinLnBrk="0" hangingPunct="0">
              <a:lnSpc>
                <a:spcPct val="100000"/>
              </a:lnSpc>
              <a:spcBef>
                <a:spcPct val="30000"/>
              </a:spcBef>
              <a:spcAft>
                <a:spcPct val="0"/>
              </a:spcAft>
              <a:buClrTx/>
              <a:buSzTx/>
              <a:buFontTx/>
              <a:buNone/>
              <a:tabLst/>
              <a:defRPr/>
            </a:pPr>
            <a:r>
              <a:rPr lang="en-US" altLang="ja-JP" sz="1200" dirty="0"/>
              <a:t>It should be used to avoid inappropriate materials to be used at articulating surface with low conformity in the future.</a:t>
            </a:r>
          </a:p>
          <a:p>
            <a:pPr marR="0" lvl="0" algn="l" defTabSz="914400" rtl="0" eaLnBrk="0" fontAlgn="base" latinLnBrk="0" hangingPunct="0">
              <a:lnSpc>
                <a:spcPct val="100000"/>
              </a:lnSpc>
              <a:spcBef>
                <a:spcPct val="30000"/>
              </a:spcBef>
              <a:spcAft>
                <a:spcPct val="0"/>
              </a:spcAft>
              <a:buClrTx/>
              <a:buSzTx/>
              <a:buFontTx/>
              <a:buNone/>
              <a:tabLst/>
              <a:defRPr/>
            </a:pPr>
            <a:r>
              <a:rPr lang="en-US" altLang="ja-JP" sz="1200" dirty="0"/>
              <a:t>Many new materials are under development.</a:t>
            </a:r>
          </a:p>
          <a:p>
            <a:pPr marR="0" lvl="0" algn="l" defTabSz="914400" rtl="0" eaLnBrk="0" fontAlgn="base" latinLnBrk="0" hangingPunct="0">
              <a:lnSpc>
                <a:spcPct val="100000"/>
              </a:lnSpc>
              <a:spcBef>
                <a:spcPct val="30000"/>
              </a:spcBef>
              <a:spcAft>
                <a:spcPct val="0"/>
              </a:spcAft>
              <a:buClrTx/>
              <a:buSzTx/>
              <a:buFontTx/>
              <a:buNone/>
              <a:tabLst/>
              <a:defRPr/>
            </a:pPr>
            <a:r>
              <a:rPr lang="en-US" altLang="ja-JP" sz="1200" dirty="0"/>
              <a:t>And I think delamination resistance should be added to the check list in addition to wear resistance, fatigue resistance and so on. </a:t>
            </a:r>
            <a:endParaRPr kumimoji="1" lang="ja-JP" altLang="en-US" sz="900"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19</a:t>
            </a:fld>
            <a:endParaRPr lang="en-US" altLang="ja-JP"/>
          </a:p>
        </p:txBody>
      </p:sp>
    </p:spTree>
    <p:extLst>
      <p:ext uri="{BB962C8B-B14F-4D97-AF65-F5344CB8AC3E}">
        <p14:creationId xmlns:p14="http://schemas.microsoft.com/office/powerpoint/2010/main" val="86311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rPr>
              <a:t>Delamination is a type of fatigue failure, which initiates from internal defects beneath the surface, and results in generation of millimeter-sized flakes. </a:t>
            </a:r>
          </a:p>
          <a:p>
            <a:r>
              <a:rPr lang="en-US" altLang="ja-JP" dirty="0">
                <a:solidFill>
                  <a:schemeClr val="tx1"/>
                </a:solidFill>
              </a:rPr>
              <a:t>It is one of common destruction modes of PE component used at the articulating surface of artificial joints. </a:t>
            </a:r>
          </a:p>
          <a:p>
            <a:r>
              <a:rPr lang="en-US" altLang="ja-JP" dirty="0">
                <a:solidFill>
                  <a:schemeClr val="tx1"/>
                </a:solidFill>
              </a:rPr>
              <a:t>Delamination are found at the articulating surface of knee joints, rim of acetabular components of hip joints, and the articulating surface of shoulder joints.</a:t>
            </a:r>
          </a:p>
          <a:p>
            <a:r>
              <a:rPr lang="en-US" altLang="ja-JP" dirty="0">
                <a:solidFill>
                  <a:schemeClr val="tx1"/>
                </a:solidFill>
              </a:rPr>
              <a:t>It has complex mechanism, but the most important factor is low conformity contact, because compressive load at low conformity contact generates the maximum von Mises’ stress beneath the surface.</a:t>
            </a:r>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2</a:t>
            </a:fld>
            <a:endParaRPr lang="en-US" altLang="ja-JP"/>
          </a:p>
        </p:txBody>
      </p:sp>
    </p:spTree>
    <p:extLst>
      <p:ext uri="{BB962C8B-B14F-4D97-AF65-F5344CB8AC3E}">
        <p14:creationId xmlns:p14="http://schemas.microsoft.com/office/powerpoint/2010/main" val="368338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a:ln/>
        </p:spPr>
      </p:sp>
      <p:sp>
        <p:nvSpPr>
          <p:cNvPr id="24579" name="ノート プレースホルダー 2"/>
          <p:cNvSpPr>
            <a:spLocks noGrp="1"/>
          </p:cNvSpPr>
          <p:nvPr>
            <p:ph type="body" idx="1"/>
          </p:nvPr>
        </p:nvSpPr>
        <p:spPr>
          <a:noFill/>
        </p:spPr>
        <p:txBody>
          <a:bodyPr/>
          <a:lstStyle/>
          <a:p>
            <a:r>
              <a:rPr lang="en-US" altLang="ja-JP" sz="1200" dirty="0"/>
              <a:t>Thank you for </a:t>
            </a:r>
            <a:r>
              <a:rPr lang="en-US" altLang="ja-JP" sz="1200"/>
              <a:t>your kind attention</a:t>
            </a:r>
            <a:r>
              <a:rPr lang="en-US" altLang="ja-JP" sz="1200" dirty="0"/>
              <a:t>.</a:t>
            </a:r>
            <a:endParaRPr lang="ja-JP" altLang="en-US" sz="1200" dirty="0"/>
          </a:p>
        </p:txBody>
      </p:sp>
      <p:sp>
        <p:nvSpPr>
          <p:cNvPr id="24580" name="スライド番号プレースホルダー 3"/>
          <p:cNvSpPr>
            <a:spLocks noGrp="1"/>
          </p:cNvSpPr>
          <p:nvPr>
            <p:ph type="sldNum" sz="quarter" idx="5"/>
          </p:nvPr>
        </p:nvSpPr>
        <p:spPr>
          <a:noFill/>
        </p:spPr>
        <p:txBody>
          <a:bodyPr/>
          <a:lstStyle>
            <a:lvl1pPr defTabSz="914493" eaLnBrk="0" hangingPunct="0">
              <a:spcBef>
                <a:spcPct val="30000"/>
              </a:spcBef>
              <a:defRPr kumimoji="1" sz="1200">
                <a:solidFill>
                  <a:schemeClr val="tx1"/>
                </a:solidFill>
                <a:latin typeface="Arial" charset="0"/>
                <a:ea typeface="ＭＳ Ｐ明朝" pitchFamily="18" charset="-128"/>
              </a:defRPr>
            </a:lvl1pPr>
            <a:lvl2pPr marL="712118" indent="-273891" defTabSz="914493" eaLnBrk="0" hangingPunct="0">
              <a:spcBef>
                <a:spcPct val="30000"/>
              </a:spcBef>
              <a:defRPr kumimoji="1" sz="1200">
                <a:solidFill>
                  <a:schemeClr val="tx1"/>
                </a:solidFill>
                <a:latin typeface="Arial" charset="0"/>
                <a:ea typeface="ＭＳ Ｐ明朝" pitchFamily="18" charset="-128"/>
              </a:defRPr>
            </a:lvl2pPr>
            <a:lvl3pPr marL="1095566" indent="-219113" defTabSz="914493" eaLnBrk="0" hangingPunct="0">
              <a:spcBef>
                <a:spcPct val="30000"/>
              </a:spcBef>
              <a:defRPr kumimoji="1" sz="1200">
                <a:solidFill>
                  <a:schemeClr val="tx1"/>
                </a:solidFill>
                <a:latin typeface="Arial" charset="0"/>
                <a:ea typeface="ＭＳ Ｐ明朝" pitchFamily="18" charset="-128"/>
              </a:defRPr>
            </a:lvl3pPr>
            <a:lvl4pPr marL="1533792" indent="-219113" defTabSz="914493" eaLnBrk="0" hangingPunct="0">
              <a:spcBef>
                <a:spcPct val="30000"/>
              </a:spcBef>
              <a:defRPr kumimoji="1" sz="1200">
                <a:solidFill>
                  <a:schemeClr val="tx1"/>
                </a:solidFill>
                <a:latin typeface="Arial" charset="0"/>
                <a:ea typeface="ＭＳ Ｐ明朝" pitchFamily="18" charset="-128"/>
              </a:defRPr>
            </a:lvl4pPr>
            <a:lvl5pPr marL="1972018" indent="-219113" defTabSz="914493" eaLnBrk="0" hangingPunct="0">
              <a:spcBef>
                <a:spcPct val="30000"/>
              </a:spcBef>
              <a:defRPr kumimoji="1" sz="1200">
                <a:solidFill>
                  <a:schemeClr val="tx1"/>
                </a:solidFill>
                <a:latin typeface="Arial" charset="0"/>
                <a:ea typeface="ＭＳ Ｐ明朝" pitchFamily="18" charset="-128"/>
              </a:defRPr>
            </a:lvl5pPr>
            <a:lvl6pPr marL="2410244"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6pPr>
            <a:lvl7pPr marL="2848470"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7pPr>
            <a:lvl8pPr marL="3286697"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8pPr>
            <a:lvl9pPr marL="3724923" indent="-219113" defTabSz="914493"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C2153251-288D-4DCA-BD0B-EB6F70DCB683}" type="slidenum">
              <a:rPr lang="en-US" altLang="ja-JP">
                <a:ea typeface="ＭＳ Ｐゴシック" pitchFamily="50" charset="-128"/>
              </a:rPr>
              <a:pPr eaLnBrk="1" hangingPunct="1">
                <a:spcBef>
                  <a:spcPct val="0"/>
                </a:spcBef>
              </a:pPr>
              <a:t>20</a:t>
            </a:fld>
            <a:endParaRPr lang="en-US" altLang="ja-JP">
              <a:ea typeface="ＭＳ Ｐゴシック" pitchFamily="50" charset="-128"/>
            </a:endParaRPr>
          </a:p>
        </p:txBody>
      </p:sp>
    </p:spTree>
    <p:extLst>
      <p:ext uri="{BB962C8B-B14F-4D97-AF65-F5344CB8AC3E}">
        <p14:creationId xmlns:p14="http://schemas.microsoft.com/office/powerpoint/2010/main" val="195406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rPr>
              <a:t>Joint simulator wear test is one way to evaluate delamination resistance.</a:t>
            </a:r>
          </a:p>
          <a:p>
            <a:r>
              <a:rPr kumimoji="1" lang="en-US" altLang="ja-JP" dirty="0">
                <a:solidFill>
                  <a:schemeClr val="tx1"/>
                </a:solidFill>
              </a:rPr>
              <a:t>It uses final products, so both design factors and material factors can be evaluated.</a:t>
            </a:r>
          </a:p>
          <a:p>
            <a:r>
              <a:rPr kumimoji="1" lang="en-US" altLang="ja-JP" dirty="0">
                <a:solidFill>
                  <a:schemeClr val="tx1"/>
                </a:solidFill>
              </a:rPr>
              <a:t>And it uses the most clinically relevant loading and motion.</a:t>
            </a:r>
          </a:p>
          <a:p>
            <a:r>
              <a:rPr kumimoji="1" lang="en-US" altLang="ja-JP" dirty="0">
                <a:solidFill>
                  <a:schemeClr val="tx1"/>
                </a:solidFill>
              </a:rPr>
              <a:t>However, there are also some disadvantages.</a:t>
            </a:r>
          </a:p>
          <a:p>
            <a:r>
              <a:rPr kumimoji="1" lang="en-US" altLang="ja-JP" dirty="0">
                <a:solidFill>
                  <a:schemeClr val="tx1"/>
                </a:solidFill>
              </a:rPr>
              <a:t>The tests cannot be accelerated much, if </a:t>
            </a:r>
            <a:r>
              <a:rPr kumimoji="1" lang="en-US" altLang="ja-JP" i="1" dirty="0">
                <a:solidFill>
                  <a:schemeClr val="tx1"/>
                </a:solidFill>
              </a:rPr>
              <a:t>in vivo</a:t>
            </a:r>
            <a:r>
              <a:rPr kumimoji="1" lang="en-US" altLang="ja-JP" dirty="0">
                <a:solidFill>
                  <a:schemeClr val="tx1"/>
                </a:solidFill>
              </a:rPr>
              <a:t> loading condition is used.</a:t>
            </a:r>
          </a:p>
          <a:p>
            <a:r>
              <a:rPr kumimoji="1" lang="en-US" altLang="ja-JP" dirty="0">
                <a:solidFill>
                  <a:schemeClr val="tx1"/>
                </a:solidFill>
              </a:rPr>
              <a:t>And it is a very complex test.</a:t>
            </a:r>
          </a:p>
          <a:p>
            <a:r>
              <a:rPr kumimoji="1" lang="en-US" altLang="ja-JP" dirty="0">
                <a:solidFill>
                  <a:schemeClr val="tx1"/>
                </a:solidFill>
              </a:rPr>
              <a:t>And actually, component design affects </a:t>
            </a:r>
            <a:r>
              <a:rPr kumimoji="1" lang="en-US" altLang="ja-JP" i="1" dirty="0">
                <a:solidFill>
                  <a:schemeClr val="tx1"/>
                </a:solidFill>
              </a:rPr>
              <a:t>in vivo</a:t>
            </a:r>
            <a:r>
              <a:rPr kumimoji="1" lang="en-US" altLang="ja-JP" dirty="0">
                <a:solidFill>
                  <a:schemeClr val="tx1"/>
                </a:solidFill>
              </a:rPr>
              <a:t> joint loading and motion. So the effect of the difference in design cannot be evaluated under the same input.</a:t>
            </a:r>
          </a:p>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3</a:t>
            </a:fld>
            <a:endParaRPr lang="en-US" altLang="ja-JP"/>
          </a:p>
        </p:txBody>
      </p:sp>
    </p:spTree>
    <p:extLst>
      <p:ext uri="{BB962C8B-B14F-4D97-AF65-F5344CB8AC3E}">
        <p14:creationId xmlns:p14="http://schemas.microsoft.com/office/powerpoint/2010/main" val="21452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Another way to evaluate delamination is pin-on-plate wear test using simple reciprocation.</a:t>
            </a:r>
          </a:p>
          <a:p>
            <a:r>
              <a:rPr kumimoji="1" lang="en-US" altLang="ja-JP" dirty="0"/>
              <a:t>It is a simple material test, and design factors are eliminated.</a:t>
            </a:r>
          </a:p>
          <a:p>
            <a:r>
              <a:rPr kumimoji="1" lang="en-US" altLang="ja-JP" dirty="0"/>
              <a:t>There are many experiences, and there is also a standard.</a:t>
            </a:r>
          </a:p>
          <a:p>
            <a:r>
              <a:rPr kumimoji="1" lang="en-US" altLang="ja-JP" dirty="0"/>
              <a:t>However, delamination has been reproduced only in ‘obviously’ deteriorated PE, such as aged historical PE and aged conventional PE.</a:t>
            </a:r>
          </a:p>
          <a:p>
            <a:r>
              <a:rPr kumimoji="1" lang="en-US" altLang="ja-JP" dirty="0"/>
              <a:t>So, it is not possible to evaluate the risk of delamination. </a:t>
            </a:r>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4</a:t>
            </a:fld>
            <a:endParaRPr lang="en-US" altLang="ja-JP"/>
          </a:p>
        </p:txBody>
      </p:sp>
    </p:spTree>
    <p:extLst>
      <p:ext uri="{BB962C8B-B14F-4D97-AF65-F5344CB8AC3E}">
        <p14:creationId xmlns:p14="http://schemas.microsoft.com/office/powerpoint/2010/main" val="218803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I’d like to introduce the U-shape motion.</a:t>
            </a:r>
          </a:p>
          <a:p>
            <a:r>
              <a:rPr kumimoji="1" lang="en-US" altLang="ja-JP" dirty="0"/>
              <a:t>The U-shape motion was first employed by Prof. Tomita in 1999.</a:t>
            </a:r>
          </a:p>
          <a:p>
            <a:pPr eaLnBrk="1" hangingPunct="1"/>
            <a:r>
              <a:rPr lang="en-US" altLang="ja-JP" dirty="0"/>
              <a:t>They used scanning acoustic tomography to measure the area of internal cracks and found that the U-shaped motion creates more internal cracks than the simple reciprocation.</a:t>
            </a:r>
          </a:p>
          <a:p>
            <a:pPr eaLnBrk="1" hangingPunct="1"/>
            <a:endParaRPr lang="en-US" altLang="ja-JP" dirty="0"/>
          </a:p>
          <a:p>
            <a:pPr eaLnBrk="1" hangingPunct="1"/>
            <a:r>
              <a:rPr lang="en-US" altLang="ja-JP" dirty="0"/>
              <a:t>In our previous study, we modified the test method to use serum based lubricant instead of distilled water, so that we can extend the test duration.</a:t>
            </a:r>
          </a:p>
          <a:p>
            <a:pPr eaLnBrk="1" hangingPunct="1"/>
            <a:r>
              <a:rPr lang="en-US" altLang="ja-JP" dirty="0"/>
              <a:t>As a result, we found great acceleration in the reproduction of delamination, for example, as shown here, delamination was reproduced in oxidized PE within 100 cycles.</a:t>
            </a:r>
          </a:p>
          <a:p>
            <a:pPr eaLnBrk="1" hangingPunct="1"/>
            <a:r>
              <a:rPr lang="en-US" altLang="ja-JP" dirty="0"/>
              <a:t>And we succeeded to reproduce delamination in virgin PE as shown here, while with simple reciprocation, the surface is very smooth even after 1 million cycles. </a:t>
            </a:r>
            <a:endParaRPr lang="en-US" altLang="ja-JP" sz="1000"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5</a:t>
            </a:fld>
            <a:endParaRPr lang="en-US" altLang="ja-JP"/>
          </a:p>
        </p:txBody>
      </p:sp>
    </p:spTree>
    <p:extLst>
      <p:ext uri="{BB962C8B-B14F-4D97-AF65-F5344CB8AC3E}">
        <p14:creationId xmlns:p14="http://schemas.microsoft.com/office/powerpoint/2010/main" val="259574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So, the objectives of this study are,</a:t>
            </a:r>
          </a:p>
          <a:p>
            <a:r>
              <a:rPr kumimoji="1" lang="en-US" altLang="ja-JP" dirty="0"/>
              <a:t>To verify the delamination test with the U-shaped motion by making direct comparison of delamination resistance of various PEs using the tests.</a:t>
            </a:r>
          </a:p>
          <a:p>
            <a:r>
              <a:rPr kumimoji="1" lang="en-US" altLang="ja-JP" dirty="0"/>
              <a:t>And to investigate the relation between the results of </a:t>
            </a:r>
            <a:r>
              <a:rPr lang="en-US" altLang="ja-JP" sz="1200" kern="0" dirty="0"/>
              <a:t>delamination</a:t>
            </a:r>
            <a:r>
              <a:rPr kumimoji="1" lang="en-US" altLang="ja-JP" dirty="0"/>
              <a:t> tests and those of fatigue crack growth tests, which is one of the most common method to evaluate fatigue property of PE.</a:t>
            </a:r>
          </a:p>
          <a:p>
            <a:r>
              <a:rPr kumimoji="1" lang="en-US" altLang="ja-JP" dirty="0"/>
              <a:t>And finally, to assess the risk of delamination of components made of contemporary PEs.</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6</a:t>
            </a:fld>
            <a:endParaRPr lang="en-US" altLang="ja-JP"/>
          </a:p>
        </p:txBody>
      </p:sp>
    </p:spTree>
    <p:extLst>
      <p:ext uri="{BB962C8B-B14F-4D97-AF65-F5344CB8AC3E}">
        <p14:creationId xmlns:p14="http://schemas.microsoft.com/office/powerpoint/2010/main" val="1289738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We used several materials.</a:t>
            </a:r>
          </a:p>
          <a:p>
            <a:r>
              <a:rPr kumimoji="1" lang="en-US" altLang="ja-JP" dirty="0"/>
              <a:t>One is virgin PE as received.</a:t>
            </a:r>
          </a:p>
          <a:p>
            <a:r>
              <a:rPr kumimoji="1" lang="en-US" altLang="ja-JP" dirty="0"/>
              <a:t>Conventional PE, which was irradiated in inert.</a:t>
            </a:r>
          </a:p>
          <a:p>
            <a:r>
              <a:rPr kumimoji="1" lang="en-US" altLang="ja-JP" dirty="0"/>
              <a:t>Historical PE, which was irradiated in air.</a:t>
            </a:r>
          </a:p>
          <a:p>
            <a:r>
              <a:rPr kumimoji="1" lang="en-US" altLang="ja-JP" dirty="0" err="1"/>
              <a:t>Remelted</a:t>
            </a:r>
            <a:r>
              <a:rPr kumimoji="1" lang="en-US" altLang="ja-JP" dirty="0"/>
              <a:t> highly crosslinked PE.</a:t>
            </a:r>
          </a:p>
          <a:p>
            <a:r>
              <a:rPr kumimoji="1" lang="en-US" altLang="ja-JP" dirty="0"/>
              <a:t>Annealed highly crosslinked PE with various annealing time.</a:t>
            </a:r>
          </a:p>
          <a:p>
            <a:r>
              <a:rPr kumimoji="1" lang="en-US" altLang="ja-JP" dirty="0"/>
              <a:t>Vitamin E blended PE.</a:t>
            </a:r>
          </a:p>
          <a:p>
            <a:r>
              <a:rPr kumimoji="1" lang="en-US" altLang="ja-JP" dirty="0"/>
              <a:t>And vitamin E blended and e-beam irradiated highly crosslinked PE with various irradiation dose.</a:t>
            </a:r>
          </a:p>
          <a:p>
            <a:endParaRPr kumimoji="1" lang="en-US" altLang="ja-JP" dirty="0"/>
          </a:p>
          <a:p>
            <a:r>
              <a:rPr kumimoji="1" lang="en-US" altLang="ja-JP" dirty="0"/>
              <a:t>Accelerated aging was conducted at 80 degrees in air for 21 days.</a:t>
            </a:r>
          </a:p>
          <a:p>
            <a:r>
              <a:rPr kumimoji="1" lang="en-US" altLang="ja-JP" dirty="0"/>
              <a:t>For vitamin E blended materials, to test under severer condition, compulsory aging was used, which consists of gamma irradiation in air and accelerated aging.</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7</a:t>
            </a:fld>
            <a:endParaRPr lang="en-US" altLang="ja-JP"/>
          </a:p>
        </p:txBody>
      </p:sp>
    </p:spTree>
    <p:extLst>
      <p:ext uri="{BB962C8B-B14F-4D97-AF65-F5344CB8AC3E}">
        <p14:creationId xmlns:p14="http://schemas.microsoft.com/office/powerpoint/2010/main" val="172439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FTIR analysis was conducted to obtain maximum oxidation index (</a:t>
            </a:r>
            <a:r>
              <a:rPr kumimoji="1" lang="en-US" altLang="ja-JP" dirty="0" err="1"/>
              <a:t>OImax</a:t>
            </a:r>
            <a:r>
              <a:rPr kumimoji="1" lang="en-US" altLang="ja-JP" dirty="0"/>
              <a:t>) and average crystallinity index (CI).</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8</a:t>
            </a:fld>
            <a:endParaRPr lang="en-US" altLang="ja-JP"/>
          </a:p>
        </p:txBody>
      </p:sp>
    </p:spTree>
    <p:extLst>
      <p:ext uri="{BB962C8B-B14F-4D97-AF65-F5344CB8AC3E}">
        <p14:creationId xmlns:p14="http://schemas.microsoft.com/office/powerpoint/2010/main" val="332935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 the delamination test, two-dimensional pin-on-plate wear test machine was used.</a:t>
            </a:r>
          </a:p>
          <a:p>
            <a:r>
              <a:rPr kumimoji="1" lang="en-US" altLang="ja-JP" dirty="0"/>
              <a:t>PE specimen with the thickness of 10 mm was fixed in a bath filled with a bovine serum based lubricant.</a:t>
            </a:r>
          </a:p>
          <a:p>
            <a:r>
              <a:rPr kumimoji="1" lang="en-US" altLang="ja-JP" dirty="0"/>
              <a:t>Compressive load of 20 kg was applied through cobalt-chrome alloy pin with radius of 3 mm.</a:t>
            </a:r>
          </a:p>
          <a:p>
            <a:r>
              <a:rPr kumimoji="1" lang="en-US" altLang="ja-JP" dirty="0"/>
              <a:t>Then the U-shape motion with 10 mm and 1 mm was applied.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2BC1EAA-449E-4FCD-99D7-EE33E7C156C3}" type="slidenum">
              <a:rPr lang="en-US" altLang="ja-JP" smtClean="0"/>
              <a:pPr>
                <a:defRPr/>
              </a:pPr>
              <a:t>9</a:t>
            </a:fld>
            <a:endParaRPr lang="en-US" altLang="ja-JP"/>
          </a:p>
        </p:txBody>
      </p:sp>
    </p:spTree>
    <p:extLst>
      <p:ext uri="{BB962C8B-B14F-4D97-AF65-F5344CB8AC3E}">
        <p14:creationId xmlns:p14="http://schemas.microsoft.com/office/powerpoint/2010/main" val="491487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250825" y="3429000"/>
            <a:ext cx="8642350" cy="0"/>
          </a:xfrm>
          <a:prstGeom prst="line">
            <a:avLst/>
          </a:prstGeom>
          <a:noFill/>
          <a:ln w="114300">
            <a:solidFill>
              <a:srgbClr val="2C87B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 name="Line 8"/>
          <p:cNvSpPr>
            <a:spLocks noChangeShapeType="1"/>
          </p:cNvSpPr>
          <p:nvPr userDrawn="1"/>
        </p:nvSpPr>
        <p:spPr bwMode="auto">
          <a:xfrm>
            <a:off x="250825" y="3429000"/>
            <a:ext cx="864235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6" name="Picture 9" descr="NIHSnew文字入り"/>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1725" y="188913"/>
            <a:ext cx="1371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2"/>
          <p:cNvSpPr>
            <a:spLocks noGrp="1" noChangeArrowheads="1"/>
          </p:cNvSpPr>
          <p:nvPr>
            <p:ph type="ctrTitle"/>
          </p:nvPr>
        </p:nvSpPr>
        <p:spPr>
          <a:xfrm>
            <a:off x="971550" y="1989138"/>
            <a:ext cx="7200900" cy="1079500"/>
          </a:xfrm>
        </p:spPr>
        <p:txBody>
          <a:bodyPr/>
          <a:lstStyle>
            <a:lvl1pPr algn="ctr">
              <a:defRPr/>
            </a:lvl1pPr>
          </a:lstStyle>
          <a:p>
            <a:pPr lvl="0"/>
            <a:r>
              <a:rPr lang="ja-JP" altLang="en-US" noProof="0"/>
              <a:t>マスタ タイトルの書式設定</a:t>
            </a:r>
          </a:p>
        </p:txBody>
      </p:sp>
      <p:sp>
        <p:nvSpPr>
          <p:cNvPr id="67587" name="Rectangle 3"/>
          <p:cNvSpPr>
            <a:spLocks noGrp="1" noChangeArrowheads="1"/>
          </p:cNvSpPr>
          <p:nvPr>
            <p:ph type="subTitle" idx="1"/>
          </p:nvPr>
        </p:nvSpPr>
        <p:spPr>
          <a:xfrm>
            <a:off x="1692275" y="3789363"/>
            <a:ext cx="5759450" cy="1800225"/>
          </a:xfrm>
        </p:spPr>
        <p:txBody>
          <a:bodyPr/>
          <a:lstStyle>
            <a:lvl1pPr marL="0" indent="0" algn="ctr">
              <a:buFontTx/>
              <a:buNone/>
              <a:defRPr/>
            </a:lvl1pPr>
          </a:lstStyle>
          <a:p>
            <a:pPr lvl="0"/>
            <a:r>
              <a:rPr lang="ja-JP" altLang="en-US" noProof="0"/>
              <a:t>マスタ サブタイトルの書式設定</a:t>
            </a:r>
          </a:p>
        </p:txBody>
      </p:sp>
      <p:sp>
        <p:nvSpPr>
          <p:cNvPr id="7" name="Rectangle 4"/>
          <p:cNvSpPr>
            <a:spLocks noGrp="1" noChangeArrowheads="1"/>
          </p:cNvSpPr>
          <p:nvPr>
            <p:ph type="dt" sz="half" idx="10"/>
          </p:nvPr>
        </p:nvSpPr>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a:lvl1pPr>
          </a:lstStyle>
          <a:p>
            <a:pPr>
              <a:defRPr/>
            </a:pPr>
            <a:fld id="{FEBE87DB-760C-4475-9B49-1FBE439BAB9C}" type="slidenum">
              <a:rPr lang="en-US" altLang="ja-JP"/>
              <a:pPr>
                <a:defRPr/>
              </a:pPr>
              <a:t>‹#›</a:t>
            </a:fld>
            <a:endParaRPr lang="en-US" altLang="ja-JP" dirty="0"/>
          </a:p>
        </p:txBody>
      </p:sp>
    </p:spTree>
    <p:extLst>
      <p:ext uri="{BB962C8B-B14F-4D97-AF65-F5344CB8AC3E}">
        <p14:creationId xmlns:p14="http://schemas.microsoft.com/office/powerpoint/2010/main" val="282063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CAD45-BEBC-4516-9BD4-097E78A890DA}" type="slidenum">
              <a:rPr lang="en-US" altLang="ja-JP"/>
              <a:pPr>
                <a:defRPr/>
              </a:pPr>
              <a:t>‹#›</a:t>
            </a:fld>
            <a:endParaRPr lang="en-US" altLang="ja-JP"/>
          </a:p>
        </p:txBody>
      </p:sp>
    </p:spTree>
    <p:extLst>
      <p:ext uri="{BB962C8B-B14F-4D97-AF65-F5344CB8AC3E}">
        <p14:creationId xmlns:p14="http://schemas.microsoft.com/office/powerpoint/2010/main" val="21293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8" y="188913"/>
            <a:ext cx="2160587" cy="61198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0825" y="188913"/>
            <a:ext cx="6329363" cy="61198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927DA7F-44D8-47E4-91D9-1C73F84880B2}" type="slidenum">
              <a:rPr lang="en-US" altLang="ja-JP"/>
              <a:pPr>
                <a:defRPr/>
              </a:pPr>
              <a:t>‹#›</a:t>
            </a:fld>
            <a:endParaRPr lang="en-US" altLang="ja-JP"/>
          </a:p>
        </p:txBody>
      </p:sp>
    </p:spTree>
    <p:extLst>
      <p:ext uri="{BB962C8B-B14F-4D97-AF65-F5344CB8AC3E}">
        <p14:creationId xmlns:p14="http://schemas.microsoft.com/office/powerpoint/2010/main" val="72263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BD9E3FA5-4F11-4D04-8B83-709BEE881A5F}" type="slidenum">
              <a:rPr lang="en-US" altLang="ja-JP"/>
              <a:pPr>
                <a:defRPr/>
              </a:pPr>
              <a:t>‹#›</a:t>
            </a:fld>
            <a:r>
              <a:rPr lang="en-US" altLang="ja-JP" dirty="0"/>
              <a:t>/20</a:t>
            </a:r>
          </a:p>
        </p:txBody>
      </p:sp>
    </p:spTree>
    <p:extLst>
      <p:ext uri="{BB962C8B-B14F-4D97-AF65-F5344CB8AC3E}">
        <p14:creationId xmlns:p14="http://schemas.microsoft.com/office/powerpoint/2010/main" val="145264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A5503D1-5E4D-4BFB-960D-D62A60D643B3}" type="slidenum">
              <a:rPr lang="en-US" altLang="ja-JP"/>
              <a:pPr>
                <a:defRPr/>
              </a:pPr>
              <a:t>‹#›</a:t>
            </a:fld>
            <a:endParaRPr lang="en-US" altLang="ja-JP"/>
          </a:p>
        </p:txBody>
      </p:sp>
    </p:spTree>
    <p:extLst>
      <p:ext uri="{BB962C8B-B14F-4D97-AF65-F5344CB8AC3E}">
        <p14:creationId xmlns:p14="http://schemas.microsoft.com/office/powerpoint/2010/main" val="255278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250825" y="1628775"/>
            <a:ext cx="42449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28775"/>
            <a:ext cx="4244975"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BBBDA10-1BC3-47BF-8298-570D6D8A6089}" type="slidenum">
              <a:rPr lang="en-US" altLang="ja-JP"/>
              <a:pPr>
                <a:defRPr/>
              </a:pPr>
              <a:t>‹#›</a:t>
            </a:fld>
            <a:endParaRPr lang="en-US" altLang="ja-JP"/>
          </a:p>
        </p:txBody>
      </p:sp>
    </p:spTree>
    <p:extLst>
      <p:ext uri="{BB962C8B-B14F-4D97-AF65-F5344CB8AC3E}">
        <p14:creationId xmlns:p14="http://schemas.microsoft.com/office/powerpoint/2010/main" val="154668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F013DA4-CCE0-4622-9302-76A2C87BA9C9}" type="slidenum">
              <a:rPr lang="en-US" altLang="ja-JP"/>
              <a:pPr>
                <a:defRPr/>
              </a:pPr>
              <a:t>‹#›</a:t>
            </a:fld>
            <a:endParaRPr lang="en-US" altLang="ja-JP"/>
          </a:p>
        </p:txBody>
      </p:sp>
    </p:spTree>
    <p:extLst>
      <p:ext uri="{BB962C8B-B14F-4D97-AF65-F5344CB8AC3E}">
        <p14:creationId xmlns:p14="http://schemas.microsoft.com/office/powerpoint/2010/main" val="352028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1ADACA5-43FD-45CB-99F0-E2C220633099}" type="slidenum">
              <a:rPr lang="en-US" altLang="ja-JP"/>
              <a:pPr>
                <a:defRPr/>
              </a:pPr>
              <a:t>‹#›</a:t>
            </a:fld>
            <a:endParaRPr lang="en-US" altLang="ja-JP"/>
          </a:p>
        </p:txBody>
      </p:sp>
    </p:spTree>
    <p:extLst>
      <p:ext uri="{BB962C8B-B14F-4D97-AF65-F5344CB8AC3E}">
        <p14:creationId xmlns:p14="http://schemas.microsoft.com/office/powerpoint/2010/main" val="3233378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76569F2-F8D5-417E-856E-E80977CDE62D}" type="slidenum">
              <a:rPr lang="en-US" altLang="ja-JP"/>
              <a:pPr>
                <a:defRPr/>
              </a:pPr>
              <a:t>‹#›</a:t>
            </a:fld>
            <a:endParaRPr lang="en-US" altLang="ja-JP"/>
          </a:p>
        </p:txBody>
      </p:sp>
    </p:spTree>
    <p:extLst>
      <p:ext uri="{BB962C8B-B14F-4D97-AF65-F5344CB8AC3E}">
        <p14:creationId xmlns:p14="http://schemas.microsoft.com/office/powerpoint/2010/main" val="2426017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83191C-007C-4704-9311-E03C4F69B06F}" type="slidenum">
              <a:rPr lang="en-US" altLang="ja-JP"/>
              <a:pPr>
                <a:defRPr/>
              </a:pPr>
              <a:t>‹#›</a:t>
            </a:fld>
            <a:endParaRPr lang="en-US" altLang="ja-JP"/>
          </a:p>
        </p:txBody>
      </p:sp>
    </p:spTree>
    <p:extLst>
      <p:ext uri="{BB962C8B-B14F-4D97-AF65-F5344CB8AC3E}">
        <p14:creationId xmlns:p14="http://schemas.microsoft.com/office/powerpoint/2010/main" val="3371330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9D4F78-8758-436F-B2CC-8A74CC9CD994}" type="slidenum">
              <a:rPr lang="en-US" altLang="ja-JP"/>
              <a:pPr>
                <a:defRPr/>
              </a:pPr>
              <a:t>‹#›</a:t>
            </a:fld>
            <a:endParaRPr lang="en-US" altLang="ja-JP"/>
          </a:p>
        </p:txBody>
      </p:sp>
    </p:spTree>
    <p:extLst>
      <p:ext uri="{BB962C8B-B14F-4D97-AF65-F5344CB8AC3E}">
        <p14:creationId xmlns:p14="http://schemas.microsoft.com/office/powerpoint/2010/main" val="156930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2009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50825" y="1268413"/>
            <a:ext cx="8642350"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6564" name="Rectangle 4"/>
          <p:cNvSpPr>
            <a:spLocks noGrp="1" noChangeArrowheads="1"/>
          </p:cNvSpPr>
          <p:nvPr>
            <p:ph type="dt" sz="half" idx="2"/>
          </p:nvPr>
        </p:nvSpPr>
        <p:spPr bwMode="auto">
          <a:xfrm>
            <a:off x="250825" y="6308725"/>
            <a:ext cx="21605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66565" name="Rectangle 5"/>
          <p:cNvSpPr>
            <a:spLocks noGrp="1" noChangeArrowheads="1"/>
          </p:cNvSpPr>
          <p:nvPr>
            <p:ph type="ftr" sz="quarter" idx="3"/>
          </p:nvPr>
        </p:nvSpPr>
        <p:spPr bwMode="auto">
          <a:xfrm>
            <a:off x="2771775" y="6308725"/>
            <a:ext cx="3600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66566" name="Rectangle 6"/>
          <p:cNvSpPr>
            <a:spLocks noGrp="1" noChangeArrowheads="1"/>
          </p:cNvSpPr>
          <p:nvPr>
            <p:ph type="sldNum" sz="quarter" idx="4"/>
          </p:nvPr>
        </p:nvSpPr>
        <p:spPr bwMode="auto">
          <a:xfrm>
            <a:off x="6732588" y="6308725"/>
            <a:ext cx="216058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2364053-CEB8-42C1-83A5-0DA747EEED03}" type="slidenum">
              <a:rPr lang="en-US" altLang="ja-JP"/>
              <a:pPr>
                <a:defRPr/>
              </a:pPr>
              <a:t>‹#›</a:t>
            </a:fld>
            <a:endParaRPr lang="en-US" altLang="ja-JP"/>
          </a:p>
        </p:txBody>
      </p:sp>
      <p:sp>
        <p:nvSpPr>
          <p:cNvPr id="1031" name="Line 7"/>
          <p:cNvSpPr>
            <a:spLocks noChangeShapeType="1"/>
          </p:cNvSpPr>
          <p:nvPr userDrawn="1"/>
        </p:nvSpPr>
        <p:spPr bwMode="auto">
          <a:xfrm>
            <a:off x="250825" y="1089025"/>
            <a:ext cx="8642350" cy="0"/>
          </a:xfrm>
          <a:prstGeom prst="line">
            <a:avLst/>
          </a:prstGeom>
          <a:noFill/>
          <a:ln w="76200">
            <a:solidFill>
              <a:srgbClr val="2C87B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2" name="Line 8"/>
          <p:cNvSpPr>
            <a:spLocks noChangeShapeType="1"/>
          </p:cNvSpPr>
          <p:nvPr userDrawn="1"/>
        </p:nvSpPr>
        <p:spPr bwMode="auto">
          <a:xfrm>
            <a:off x="250825" y="1089025"/>
            <a:ext cx="864235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pic>
        <p:nvPicPr>
          <p:cNvPr id="1033" name="Picture 9" descr="NIHSnew文字入り"/>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32700" y="188913"/>
            <a:ext cx="10795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0"/>
          <p:cNvSpPr>
            <a:spLocks noChangeShapeType="1"/>
          </p:cNvSpPr>
          <p:nvPr userDrawn="1"/>
        </p:nvSpPr>
        <p:spPr bwMode="auto">
          <a:xfrm>
            <a:off x="250825" y="6308725"/>
            <a:ext cx="8642350" cy="0"/>
          </a:xfrm>
          <a:prstGeom prst="line">
            <a:avLst/>
          </a:prstGeom>
          <a:noFill/>
          <a:ln w="57150" cmpd="thickThin">
            <a:solidFill>
              <a:srgbClr val="2C87B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hdr="0" ftr="0" dt="0"/>
  <p:txStyles>
    <p:title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1808793"/>
            <a:ext cx="8280400" cy="1620207"/>
          </a:xfrm>
        </p:spPr>
        <p:txBody>
          <a:bodyPr/>
          <a:lstStyle/>
          <a:p>
            <a:pPr eaLnBrk="1" hangingPunct="1"/>
            <a:r>
              <a:rPr lang="en-US" altLang="ja-JP" sz="2400" dirty="0"/>
              <a:t>Delamination resistance of vitamin E blended and highly cross-linked ultra-high molecular weight polyethylene evaluated by novel accelerated test method</a:t>
            </a:r>
          </a:p>
        </p:txBody>
      </p:sp>
      <p:sp>
        <p:nvSpPr>
          <p:cNvPr id="4099" name="Rectangle 3"/>
          <p:cNvSpPr>
            <a:spLocks noGrp="1" noChangeArrowheads="1"/>
          </p:cNvSpPr>
          <p:nvPr>
            <p:ph type="subTitle" idx="1"/>
          </p:nvPr>
        </p:nvSpPr>
        <p:spPr>
          <a:xfrm>
            <a:off x="611494" y="4149725"/>
            <a:ext cx="7921012" cy="1439863"/>
          </a:xfrm>
        </p:spPr>
        <p:txBody>
          <a:bodyPr/>
          <a:lstStyle/>
          <a:p>
            <a:pPr eaLnBrk="1" hangingPunct="1"/>
            <a:r>
              <a:rPr lang="ja-JP" altLang="en-US" sz="1800" dirty="0"/>
              <a:t>○ </a:t>
            </a:r>
            <a:r>
              <a:rPr lang="en-US" altLang="ja-JP" sz="1800" u="sng" dirty="0"/>
              <a:t>Hideyuki SAKODA</a:t>
            </a:r>
            <a:r>
              <a:rPr lang="en-US" altLang="ja-JP" sz="1800" dirty="0"/>
              <a:t>, Yoshihiro Okamoto and Yuji Haishima</a:t>
            </a:r>
            <a:endParaRPr lang="ja-JP" altLang="en-US" sz="1800" dirty="0">
              <a:solidFill>
                <a:schemeClr val="bg1"/>
              </a:solidFill>
              <a:ea typeface="ＭＳ ゴシック" pitchFamily="49" charset="-128"/>
            </a:endParaRPr>
          </a:p>
          <a:p>
            <a:pPr eaLnBrk="1" hangingPunct="1"/>
            <a:r>
              <a:rPr lang="en-US" altLang="ja-JP" sz="1800" dirty="0"/>
              <a:t>Division of Medical Devices, National Institute of Health Sciences</a:t>
            </a:r>
          </a:p>
          <a:p>
            <a:pPr eaLnBrk="1" hangingPunct="1"/>
            <a:r>
              <a:rPr lang="en-US" altLang="ja-JP" sz="1800" dirty="0"/>
              <a:t>Yuta Osaka and Keita </a:t>
            </a:r>
            <a:r>
              <a:rPr lang="en-US" altLang="ja-JP" sz="1800" dirty="0" err="1"/>
              <a:t>Uetsuki</a:t>
            </a:r>
            <a:endParaRPr lang="en-US" altLang="ja-JP" sz="1800" dirty="0"/>
          </a:p>
          <a:p>
            <a:pPr eaLnBrk="1" hangingPunct="1"/>
            <a:r>
              <a:rPr lang="en-US" altLang="ja-JP" sz="1800" dirty="0"/>
              <a:t>Teijin Nakashima Medical Co. Ltd.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Methods – Delamination score</a:t>
            </a:r>
            <a:endParaRPr lang="ja-JP" altLang="en-US" sz="3200" kern="0" dirty="0"/>
          </a:p>
        </p:txBody>
      </p:sp>
      <p:sp>
        <p:nvSpPr>
          <p:cNvPr id="65" name="コンテンツ プレースホルダー 2">
            <a:extLst>
              <a:ext uri="{FF2B5EF4-FFF2-40B4-BE49-F238E27FC236}">
                <a16:creationId xmlns:a16="http://schemas.microsoft.com/office/drawing/2014/main" id="{4347FD76-B02A-453E-B6F7-79C73D192E76}"/>
              </a:ext>
            </a:extLst>
          </p:cNvPr>
          <p:cNvSpPr txBox="1">
            <a:spLocks/>
          </p:cNvSpPr>
          <p:nvPr/>
        </p:nvSpPr>
        <p:spPr>
          <a:xfrm>
            <a:off x="250825" y="1268724"/>
            <a:ext cx="4680000" cy="486062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Periodical stops to visually inspect for occurrence of delamination</a:t>
            </a:r>
          </a:p>
          <a:p>
            <a:pPr marL="177800" indent="-177800"/>
            <a:r>
              <a:rPr lang="en-US" altLang="ja-JP" sz="1800" kern="0" dirty="0"/>
              <a:t>Test duration: Up to 1 million cycles</a:t>
            </a:r>
          </a:p>
          <a:p>
            <a:pPr marL="177800" indent="-177800"/>
            <a:r>
              <a:rPr lang="en-US" altLang="ja-JP" sz="1800" kern="0" dirty="0">
                <a:solidFill>
                  <a:srgbClr val="FF0000"/>
                </a:solidFill>
              </a:rPr>
              <a:t>Delamination score </a:t>
            </a:r>
            <a:r>
              <a:rPr lang="en-US" altLang="ja-JP" sz="1800" kern="0" dirty="0"/>
              <a:t>based on cycles to delamination</a:t>
            </a:r>
          </a:p>
          <a:p>
            <a:pPr marL="577850" lvl="1" indent="-177800"/>
            <a:r>
              <a:rPr lang="en-US" altLang="ja-JP" sz="1800" kern="0" dirty="0"/>
              <a:t>Cycles to delamination is exponential</a:t>
            </a:r>
          </a:p>
          <a:p>
            <a:pPr marL="577850" lvl="1" indent="-177800"/>
            <a:r>
              <a:rPr lang="en-US" altLang="ja-JP" sz="1800" kern="0" dirty="0"/>
              <a:t>Need to differentiate ‘delamination at 1 million cycles’ and ‘no delamination at 1 million cycles’</a:t>
            </a:r>
            <a:endParaRPr lang="ja-JP" altLang="en-US" sz="1800" kern="0" dirty="0"/>
          </a:p>
        </p:txBody>
      </p:sp>
      <p:sp>
        <p:nvSpPr>
          <p:cNvPr id="4" name="正方形/長方形 3">
            <a:extLst>
              <a:ext uri="{FF2B5EF4-FFF2-40B4-BE49-F238E27FC236}">
                <a16:creationId xmlns:a16="http://schemas.microsoft.com/office/drawing/2014/main" id="{F7194CE7-A44B-42EC-86BE-3178E3CC2E51}"/>
              </a:ext>
            </a:extLst>
          </p:cNvPr>
          <p:cNvSpPr/>
          <p:nvPr/>
        </p:nvSpPr>
        <p:spPr>
          <a:xfrm>
            <a:off x="6911666" y="2168839"/>
            <a:ext cx="1440184" cy="720092"/>
          </a:xfrm>
          <a:prstGeom prst="rect">
            <a:avLst/>
          </a:prstGeom>
          <a:solidFill>
            <a:srgbClr val="0000FF">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5</a:t>
            </a:r>
            <a:endParaRPr kumimoji="1" lang="ja-JP" altLang="en-US" dirty="0">
              <a:solidFill>
                <a:schemeClr val="tx1"/>
              </a:solidFill>
            </a:endParaRPr>
          </a:p>
        </p:txBody>
      </p:sp>
      <p:sp>
        <p:nvSpPr>
          <p:cNvPr id="66" name="正方形/長方形 65">
            <a:extLst>
              <a:ext uri="{FF2B5EF4-FFF2-40B4-BE49-F238E27FC236}">
                <a16:creationId xmlns:a16="http://schemas.microsoft.com/office/drawing/2014/main" id="{6134D8DB-1728-4E40-83C2-45A5B0B67EE3}"/>
              </a:ext>
            </a:extLst>
          </p:cNvPr>
          <p:cNvSpPr/>
          <p:nvPr/>
        </p:nvSpPr>
        <p:spPr>
          <a:xfrm>
            <a:off x="6899423" y="2888931"/>
            <a:ext cx="1440184" cy="360046"/>
          </a:xfrm>
          <a:prstGeom prst="rect">
            <a:avLst/>
          </a:prstGeom>
          <a:solidFill>
            <a:srgbClr val="00FFFF">
              <a:alpha val="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4</a:t>
            </a:r>
            <a:endParaRPr kumimoji="1" lang="ja-JP" altLang="en-US" dirty="0">
              <a:solidFill>
                <a:schemeClr val="tx1"/>
              </a:solidFill>
            </a:endParaRPr>
          </a:p>
        </p:txBody>
      </p:sp>
      <p:sp>
        <p:nvSpPr>
          <p:cNvPr id="67" name="正方形/長方形 66">
            <a:extLst>
              <a:ext uri="{FF2B5EF4-FFF2-40B4-BE49-F238E27FC236}">
                <a16:creationId xmlns:a16="http://schemas.microsoft.com/office/drawing/2014/main" id="{3378266E-3EF9-43E3-9D8D-B5898A41D161}"/>
              </a:ext>
            </a:extLst>
          </p:cNvPr>
          <p:cNvSpPr/>
          <p:nvPr/>
        </p:nvSpPr>
        <p:spPr>
          <a:xfrm>
            <a:off x="6912299" y="3248692"/>
            <a:ext cx="1440184" cy="360046"/>
          </a:xfrm>
          <a:prstGeom prst="rect">
            <a:avLst/>
          </a:prstGeom>
          <a:solidFill>
            <a:srgbClr val="00FF00">
              <a:alpha val="1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3</a:t>
            </a:r>
            <a:endParaRPr kumimoji="1" lang="ja-JP" altLang="en-US" dirty="0">
              <a:solidFill>
                <a:schemeClr val="tx1"/>
              </a:solidFill>
            </a:endParaRPr>
          </a:p>
        </p:txBody>
      </p:sp>
      <p:sp>
        <p:nvSpPr>
          <p:cNvPr id="68" name="正方形/長方形 67">
            <a:extLst>
              <a:ext uri="{FF2B5EF4-FFF2-40B4-BE49-F238E27FC236}">
                <a16:creationId xmlns:a16="http://schemas.microsoft.com/office/drawing/2014/main" id="{D35DD045-E4E4-4E38-84D1-4355C2568313}"/>
              </a:ext>
            </a:extLst>
          </p:cNvPr>
          <p:cNvSpPr/>
          <p:nvPr/>
        </p:nvSpPr>
        <p:spPr>
          <a:xfrm>
            <a:off x="6899423" y="3608453"/>
            <a:ext cx="1440184" cy="720092"/>
          </a:xfrm>
          <a:prstGeom prst="rect">
            <a:avLst/>
          </a:prstGeom>
          <a:solidFill>
            <a:srgbClr val="FFFF00">
              <a:alpha val="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a:t>
            </a:r>
            <a:endParaRPr kumimoji="1" lang="ja-JP" altLang="en-US" dirty="0">
              <a:solidFill>
                <a:schemeClr val="tx1"/>
              </a:solidFill>
            </a:endParaRPr>
          </a:p>
        </p:txBody>
      </p:sp>
      <p:sp>
        <p:nvSpPr>
          <p:cNvPr id="69" name="正方形/長方形 68">
            <a:extLst>
              <a:ext uri="{FF2B5EF4-FFF2-40B4-BE49-F238E27FC236}">
                <a16:creationId xmlns:a16="http://schemas.microsoft.com/office/drawing/2014/main" id="{8ED62800-AD70-417D-93AD-EC8CD01B071C}"/>
              </a:ext>
            </a:extLst>
          </p:cNvPr>
          <p:cNvSpPr/>
          <p:nvPr/>
        </p:nvSpPr>
        <p:spPr>
          <a:xfrm>
            <a:off x="6899423" y="4329115"/>
            <a:ext cx="1440184" cy="720092"/>
          </a:xfrm>
          <a:prstGeom prst="rect">
            <a:avLst/>
          </a:prstGeom>
          <a:solidFill>
            <a:srgbClr val="FF7F00">
              <a:alpha val="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a:t>
            </a:r>
            <a:endParaRPr kumimoji="1" lang="ja-JP" altLang="en-US" dirty="0">
              <a:solidFill>
                <a:schemeClr val="tx1"/>
              </a:solidFill>
            </a:endParaRPr>
          </a:p>
        </p:txBody>
      </p:sp>
      <p:sp>
        <p:nvSpPr>
          <p:cNvPr id="70" name="正方形/長方形 69">
            <a:extLst>
              <a:ext uri="{FF2B5EF4-FFF2-40B4-BE49-F238E27FC236}">
                <a16:creationId xmlns:a16="http://schemas.microsoft.com/office/drawing/2014/main" id="{7F065F67-D28E-4294-B3CD-7BC57210F913}"/>
              </a:ext>
            </a:extLst>
          </p:cNvPr>
          <p:cNvSpPr/>
          <p:nvPr/>
        </p:nvSpPr>
        <p:spPr>
          <a:xfrm>
            <a:off x="6899423" y="5049207"/>
            <a:ext cx="1440184" cy="720092"/>
          </a:xfrm>
          <a:prstGeom prst="rect">
            <a:avLst/>
          </a:prstGeom>
          <a:solidFill>
            <a:srgbClr val="FF0000">
              <a:alpha val="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0</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0AF3A181-A53F-40C5-9F3D-183E0DCC9BB0}"/>
              </a:ext>
            </a:extLst>
          </p:cNvPr>
          <p:cNvSpPr txBox="1"/>
          <p:nvPr/>
        </p:nvSpPr>
        <p:spPr>
          <a:xfrm>
            <a:off x="6732276" y="1268724"/>
            <a:ext cx="1800230" cy="646331"/>
          </a:xfrm>
          <a:prstGeom prst="rect">
            <a:avLst/>
          </a:prstGeom>
          <a:noFill/>
        </p:spPr>
        <p:txBody>
          <a:bodyPr wrap="square" rtlCol="0">
            <a:spAutoFit/>
          </a:bodyPr>
          <a:lstStyle/>
          <a:p>
            <a:pPr algn="ctr"/>
            <a:r>
              <a:rPr kumimoji="1" lang="en-US" altLang="ja-JP" dirty="0"/>
              <a:t>Delamination score</a:t>
            </a:r>
            <a:endParaRPr kumimoji="1" lang="ja-JP" altLang="en-US" dirty="0"/>
          </a:p>
        </p:txBody>
      </p:sp>
      <p:cxnSp>
        <p:nvCxnSpPr>
          <p:cNvPr id="72" name="直線コネクタ 71">
            <a:extLst>
              <a:ext uri="{FF2B5EF4-FFF2-40B4-BE49-F238E27FC236}">
                <a16:creationId xmlns:a16="http://schemas.microsoft.com/office/drawing/2014/main" id="{EDDF7AB3-276A-4ED1-A1D7-988B19476C67}"/>
              </a:ext>
            </a:extLst>
          </p:cNvPr>
          <p:cNvCxnSpPr>
            <a:cxnSpLocks/>
          </p:cNvCxnSpPr>
          <p:nvPr/>
        </p:nvCxnSpPr>
        <p:spPr>
          <a:xfrm>
            <a:off x="6899423" y="1958378"/>
            <a:ext cx="12243" cy="3810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FDA96A7-C782-484D-8D53-D45815B9865D}"/>
              </a:ext>
            </a:extLst>
          </p:cNvPr>
          <p:cNvCxnSpPr>
            <a:cxnSpLocks/>
          </p:cNvCxnSpPr>
          <p:nvPr/>
        </p:nvCxnSpPr>
        <p:spPr>
          <a:xfrm>
            <a:off x="6719400" y="2888931"/>
            <a:ext cx="16202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CDF595C4-96E2-4C48-A669-95151140C1D1}"/>
              </a:ext>
            </a:extLst>
          </p:cNvPr>
          <p:cNvSpPr txBox="1"/>
          <p:nvPr/>
        </p:nvSpPr>
        <p:spPr>
          <a:xfrm>
            <a:off x="5291458" y="1432497"/>
            <a:ext cx="1247285" cy="369332"/>
          </a:xfrm>
          <a:prstGeom prst="rect">
            <a:avLst/>
          </a:prstGeom>
          <a:noFill/>
        </p:spPr>
        <p:txBody>
          <a:bodyPr wrap="square" rtlCol="0">
            <a:spAutoFit/>
          </a:bodyPr>
          <a:lstStyle/>
          <a:p>
            <a:pPr algn="ctr"/>
            <a:r>
              <a:rPr lang="en-US" altLang="ja-JP" dirty="0"/>
              <a:t>Cycles</a:t>
            </a:r>
            <a:endParaRPr kumimoji="1" lang="ja-JP" altLang="en-US" dirty="0"/>
          </a:p>
        </p:txBody>
      </p:sp>
      <p:sp>
        <p:nvSpPr>
          <p:cNvPr id="79" name="テキスト ボックス 78">
            <a:extLst>
              <a:ext uri="{FF2B5EF4-FFF2-40B4-BE49-F238E27FC236}">
                <a16:creationId xmlns:a16="http://schemas.microsoft.com/office/drawing/2014/main" id="{550066EC-0AF5-43B4-A155-61121A8FFA7A}"/>
              </a:ext>
            </a:extLst>
          </p:cNvPr>
          <p:cNvSpPr txBox="1"/>
          <p:nvPr/>
        </p:nvSpPr>
        <p:spPr>
          <a:xfrm>
            <a:off x="5291459" y="2699622"/>
            <a:ext cx="1247285" cy="369332"/>
          </a:xfrm>
          <a:prstGeom prst="rect">
            <a:avLst/>
          </a:prstGeom>
          <a:noFill/>
        </p:spPr>
        <p:txBody>
          <a:bodyPr wrap="square" rtlCol="0">
            <a:spAutoFit/>
          </a:bodyPr>
          <a:lstStyle/>
          <a:p>
            <a:pPr algn="ctr"/>
            <a:r>
              <a:rPr kumimoji="1" lang="en-US" altLang="ja-JP" dirty="0"/>
              <a:t>1,000,000</a:t>
            </a:r>
            <a:endParaRPr kumimoji="1" lang="ja-JP" altLang="en-US" dirty="0"/>
          </a:p>
        </p:txBody>
      </p:sp>
      <p:cxnSp>
        <p:nvCxnSpPr>
          <p:cNvPr id="80" name="直線コネクタ 79">
            <a:extLst>
              <a:ext uri="{FF2B5EF4-FFF2-40B4-BE49-F238E27FC236}">
                <a16:creationId xmlns:a16="http://schemas.microsoft.com/office/drawing/2014/main" id="{1B599E60-7955-4E5F-B928-77B5B3C55E65}"/>
              </a:ext>
            </a:extLst>
          </p:cNvPr>
          <p:cNvCxnSpPr>
            <a:cxnSpLocks/>
          </p:cNvCxnSpPr>
          <p:nvPr/>
        </p:nvCxnSpPr>
        <p:spPr>
          <a:xfrm>
            <a:off x="6732276" y="3609023"/>
            <a:ext cx="16202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0EB28A35-71F7-44BE-A8A5-A80DB20D9BD0}"/>
              </a:ext>
            </a:extLst>
          </p:cNvPr>
          <p:cNvCxnSpPr>
            <a:cxnSpLocks/>
          </p:cNvCxnSpPr>
          <p:nvPr/>
        </p:nvCxnSpPr>
        <p:spPr>
          <a:xfrm>
            <a:off x="6732276" y="4329115"/>
            <a:ext cx="16202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8E43BB40-B6D5-48E0-BA09-9A88C7F671F1}"/>
              </a:ext>
            </a:extLst>
          </p:cNvPr>
          <p:cNvCxnSpPr>
            <a:cxnSpLocks/>
          </p:cNvCxnSpPr>
          <p:nvPr/>
        </p:nvCxnSpPr>
        <p:spPr>
          <a:xfrm>
            <a:off x="6732276" y="5049207"/>
            <a:ext cx="16202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2B7FF083-B109-4B99-B3DE-615792C83B1C}"/>
              </a:ext>
            </a:extLst>
          </p:cNvPr>
          <p:cNvSpPr txBox="1"/>
          <p:nvPr/>
        </p:nvSpPr>
        <p:spPr>
          <a:xfrm>
            <a:off x="5304651" y="3428731"/>
            <a:ext cx="1247285" cy="369332"/>
          </a:xfrm>
          <a:prstGeom prst="rect">
            <a:avLst/>
          </a:prstGeom>
          <a:noFill/>
        </p:spPr>
        <p:txBody>
          <a:bodyPr wrap="square" rtlCol="0">
            <a:spAutoFit/>
          </a:bodyPr>
          <a:lstStyle/>
          <a:p>
            <a:pPr algn="ctr"/>
            <a:r>
              <a:rPr kumimoji="1" lang="en-US" altLang="ja-JP" dirty="0"/>
              <a:t>100,000</a:t>
            </a:r>
            <a:endParaRPr kumimoji="1" lang="ja-JP" altLang="en-US" dirty="0"/>
          </a:p>
        </p:txBody>
      </p:sp>
      <p:sp>
        <p:nvSpPr>
          <p:cNvPr id="84" name="テキスト ボックス 83">
            <a:extLst>
              <a:ext uri="{FF2B5EF4-FFF2-40B4-BE49-F238E27FC236}">
                <a16:creationId xmlns:a16="http://schemas.microsoft.com/office/drawing/2014/main" id="{57A0BB2C-9435-4B61-918F-B80F90991C20}"/>
              </a:ext>
            </a:extLst>
          </p:cNvPr>
          <p:cNvSpPr txBox="1"/>
          <p:nvPr/>
        </p:nvSpPr>
        <p:spPr>
          <a:xfrm>
            <a:off x="5291458" y="4149092"/>
            <a:ext cx="1247285" cy="369332"/>
          </a:xfrm>
          <a:prstGeom prst="rect">
            <a:avLst/>
          </a:prstGeom>
          <a:noFill/>
        </p:spPr>
        <p:txBody>
          <a:bodyPr wrap="square" rtlCol="0">
            <a:spAutoFit/>
          </a:bodyPr>
          <a:lstStyle/>
          <a:p>
            <a:pPr algn="ctr"/>
            <a:r>
              <a:rPr kumimoji="1" lang="en-US" altLang="ja-JP" dirty="0"/>
              <a:t>10,000</a:t>
            </a:r>
            <a:endParaRPr kumimoji="1" lang="ja-JP" altLang="en-US" dirty="0"/>
          </a:p>
        </p:txBody>
      </p:sp>
      <p:sp>
        <p:nvSpPr>
          <p:cNvPr id="85" name="テキスト ボックス 84">
            <a:extLst>
              <a:ext uri="{FF2B5EF4-FFF2-40B4-BE49-F238E27FC236}">
                <a16:creationId xmlns:a16="http://schemas.microsoft.com/office/drawing/2014/main" id="{01630DF4-81DD-4985-8CED-5F00BB30074E}"/>
              </a:ext>
            </a:extLst>
          </p:cNvPr>
          <p:cNvSpPr txBox="1"/>
          <p:nvPr/>
        </p:nvSpPr>
        <p:spPr>
          <a:xfrm>
            <a:off x="5309368" y="4864541"/>
            <a:ext cx="1247285" cy="369332"/>
          </a:xfrm>
          <a:prstGeom prst="rect">
            <a:avLst/>
          </a:prstGeom>
          <a:noFill/>
        </p:spPr>
        <p:txBody>
          <a:bodyPr wrap="square" rtlCol="0">
            <a:spAutoFit/>
          </a:bodyPr>
          <a:lstStyle/>
          <a:p>
            <a:pPr algn="ctr"/>
            <a:r>
              <a:rPr kumimoji="1" lang="en-US" altLang="ja-JP" dirty="0"/>
              <a:t>1,000</a:t>
            </a:r>
            <a:endParaRPr kumimoji="1" lang="ja-JP" altLang="en-US" dirty="0"/>
          </a:p>
        </p:txBody>
      </p:sp>
      <p:sp>
        <p:nvSpPr>
          <p:cNvPr id="86" name="テキスト ボックス 85">
            <a:extLst>
              <a:ext uri="{FF2B5EF4-FFF2-40B4-BE49-F238E27FC236}">
                <a16:creationId xmlns:a16="http://schemas.microsoft.com/office/drawing/2014/main" id="{69805491-9334-42C7-9159-11DE770F00E2}"/>
              </a:ext>
            </a:extLst>
          </p:cNvPr>
          <p:cNvSpPr txBox="1"/>
          <p:nvPr/>
        </p:nvSpPr>
        <p:spPr>
          <a:xfrm>
            <a:off x="5457051" y="3068954"/>
            <a:ext cx="1247285" cy="369332"/>
          </a:xfrm>
          <a:prstGeom prst="rect">
            <a:avLst/>
          </a:prstGeom>
          <a:noFill/>
        </p:spPr>
        <p:txBody>
          <a:bodyPr wrap="square" rtlCol="0">
            <a:spAutoFit/>
          </a:bodyPr>
          <a:lstStyle/>
          <a:p>
            <a:pPr algn="ctr"/>
            <a:r>
              <a:rPr kumimoji="1" lang="en-US" altLang="ja-JP" dirty="0"/>
              <a:t>300,000</a:t>
            </a:r>
            <a:endParaRPr kumimoji="1" lang="ja-JP" altLang="en-US" dirty="0"/>
          </a:p>
        </p:txBody>
      </p:sp>
      <p:cxnSp>
        <p:nvCxnSpPr>
          <p:cNvPr id="87" name="直線コネクタ 86">
            <a:extLst>
              <a:ext uri="{FF2B5EF4-FFF2-40B4-BE49-F238E27FC236}">
                <a16:creationId xmlns:a16="http://schemas.microsoft.com/office/drawing/2014/main" id="{50BF5F9A-83D8-4E51-9AEA-6CD074CC3EFC}"/>
              </a:ext>
            </a:extLst>
          </p:cNvPr>
          <p:cNvCxnSpPr>
            <a:cxnSpLocks/>
          </p:cNvCxnSpPr>
          <p:nvPr/>
        </p:nvCxnSpPr>
        <p:spPr>
          <a:xfrm>
            <a:off x="6732276" y="3248977"/>
            <a:ext cx="162020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81F1687B-D0EA-4C58-AD5D-CE54C04E7C6D}"/>
              </a:ext>
            </a:extLst>
          </p:cNvPr>
          <p:cNvSpPr txBox="1"/>
          <p:nvPr/>
        </p:nvSpPr>
        <p:spPr>
          <a:xfrm>
            <a:off x="5127767" y="2062577"/>
            <a:ext cx="1591633" cy="646331"/>
          </a:xfrm>
          <a:prstGeom prst="rect">
            <a:avLst/>
          </a:prstGeom>
          <a:noFill/>
        </p:spPr>
        <p:txBody>
          <a:bodyPr wrap="square" rtlCol="0">
            <a:spAutoFit/>
          </a:bodyPr>
          <a:lstStyle/>
          <a:p>
            <a:pPr algn="ctr"/>
            <a:r>
              <a:rPr lang="en-US" altLang="ja-JP" dirty="0"/>
              <a:t>No</a:t>
            </a:r>
            <a:br>
              <a:rPr lang="en-US" altLang="ja-JP" dirty="0"/>
            </a:br>
            <a:r>
              <a:rPr lang="en-US" altLang="ja-JP" dirty="0"/>
              <a:t>delamination</a:t>
            </a:r>
            <a:endParaRPr kumimoji="1" lang="ja-JP" altLang="en-US" dirty="0"/>
          </a:p>
        </p:txBody>
      </p:sp>
    </p:spTree>
    <p:extLst>
      <p:ext uri="{BB962C8B-B14F-4D97-AF65-F5344CB8AC3E}">
        <p14:creationId xmlns:p14="http://schemas.microsoft.com/office/powerpoint/2010/main" val="364129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Methods – Fatigue crack growth test</a:t>
            </a:r>
            <a:endParaRPr lang="ja-JP" altLang="en-US" sz="3200" kern="0" dirty="0"/>
          </a:p>
        </p:txBody>
      </p:sp>
      <p:sp>
        <p:nvSpPr>
          <p:cNvPr id="65" name="コンテンツ プレースホルダー 2">
            <a:extLst>
              <a:ext uri="{FF2B5EF4-FFF2-40B4-BE49-F238E27FC236}">
                <a16:creationId xmlns:a16="http://schemas.microsoft.com/office/drawing/2014/main" id="{4347FD76-B02A-453E-B6F7-79C73D192E76}"/>
              </a:ext>
            </a:extLst>
          </p:cNvPr>
          <p:cNvSpPr txBox="1">
            <a:spLocks/>
          </p:cNvSpPr>
          <p:nvPr/>
        </p:nvSpPr>
        <p:spPr>
          <a:xfrm>
            <a:off x="250825" y="1268724"/>
            <a:ext cx="8641727" cy="486062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Based on ASTM E647</a:t>
            </a:r>
          </a:p>
          <a:p>
            <a:pPr marL="177800" indent="-177800"/>
            <a:r>
              <a:rPr lang="en-US" altLang="ja-JP" sz="1800" kern="0" dirty="0"/>
              <a:t>W = 30, B = 10, 1 Hz</a:t>
            </a:r>
          </a:p>
          <a:p>
            <a:pPr marL="177800" indent="-177800"/>
            <a:r>
              <a:rPr lang="en-US" altLang="ja-JP" sz="1800" kern="0" dirty="0"/>
              <a:t>Stress intensity factor range threshold ΔK</a:t>
            </a:r>
            <a:r>
              <a:rPr lang="en-US" altLang="ja-JP" sz="1800" kern="0" baseline="-25000" dirty="0"/>
              <a:t>th</a:t>
            </a:r>
            <a:r>
              <a:rPr lang="en-US" altLang="ja-JP" sz="1800" kern="0" dirty="0"/>
              <a:t> was used for further analysis</a:t>
            </a:r>
            <a:endParaRPr lang="ja-JP" altLang="en-US" sz="1800" kern="0" dirty="0"/>
          </a:p>
        </p:txBody>
      </p:sp>
      <p:pic>
        <p:nvPicPr>
          <p:cNvPr id="24" name="Picture 4" descr="Fig1 v4">
            <a:extLst>
              <a:ext uri="{FF2B5EF4-FFF2-40B4-BE49-F238E27FC236}">
                <a16:creationId xmlns:a16="http://schemas.microsoft.com/office/drawing/2014/main" id="{C87AFCF7-7943-43AA-916D-4FD0554424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32" y="3068954"/>
            <a:ext cx="3119965" cy="2340299"/>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48">
            <a:extLst>
              <a:ext uri="{FF2B5EF4-FFF2-40B4-BE49-F238E27FC236}">
                <a16:creationId xmlns:a16="http://schemas.microsoft.com/office/drawing/2014/main" id="{051A3EF1-3282-4719-ACD9-8540F4250033}"/>
              </a:ext>
            </a:extLst>
          </p:cNvPr>
          <p:cNvGrpSpPr>
            <a:grpSpLocks/>
          </p:cNvGrpSpPr>
          <p:nvPr/>
        </p:nvGrpSpPr>
        <p:grpSpPr bwMode="auto">
          <a:xfrm>
            <a:off x="3311844" y="2979426"/>
            <a:ext cx="1800225" cy="2609850"/>
            <a:chOff x="971540" y="3519012"/>
            <a:chExt cx="1800240" cy="2610348"/>
          </a:xfrm>
        </p:grpSpPr>
        <p:grpSp>
          <p:nvGrpSpPr>
            <p:cNvPr id="26" name="グループ化 10261">
              <a:extLst>
                <a:ext uri="{FF2B5EF4-FFF2-40B4-BE49-F238E27FC236}">
                  <a16:creationId xmlns:a16="http://schemas.microsoft.com/office/drawing/2014/main" id="{789A8657-4965-454E-B449-F1BA10626DD7}"/>
                </a:ext>
              </a:extLst>
            </p:cNvPr>
            <p:cNvGrpSpPr>
              <a:grpSpLocks/>
            </p:cNvGrpSpPr>
            <p:nvPr/>
          </p:nvGrpSpPr>
          <p:grpSpPr bwMode="auto">
            <a:xfrm>
              <a:off x="971540" y="3969072"/>
              <a:ext cx="1800240" cy="1800240"/>
              <a:chOff x="971520" y="3969072"/>
              <a:chExt cx="1800240" cy="1800240"/>
            </a:xfrm>
          </p:grpSpPr>
          <p:cxnSp>
            <p:nvCxnSpPr>
              <p:cNvPr id="31" name="直線コネクタ 30">
                <a:extLst>
                  <a:ext uri="{FF2B5EF4-FFF2-40B4-BE49-F238E27FC236}">
                    <a16:creationId xmlns:a16="http://schemas.microsoft.com/office/drawing/2014/main" id="{EC51CB5C-CF76-49D4-B25B-BA40132880E3}"/>
                  </a:ext>
                </a:extLst>
              </p:cNvPr>
              <p:cNvCxnSpPr/>
              <p:nvPr/>
            </p:nvCxnSpPr>
            <p:spPr>
              <a:xfrm>
                <a:off x="971520" y="3968360"/>
                <a:ext cx="180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7765D833-21C7-498E-87A6-F0C8EF71170A}"/>
                  </a:ext>
                </a:extLst>
              </p:cNvPr>
              <p:cNvCxnSpPr/>
              <p:nvPr/>
            </p:nvCxnSpPr>
            <p:spPr>
              <a:xfrm>
                <a:off x="2771760" y="3968360"/>
                <a:ext cx="0" cy="1800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E048C76-8F38-4184-80C9-DD0FA51F2922}"/>
                  </a:ext>
                </a:extLst>
              </p:cNvPr>
              <p:cNvCxnSpPr/>
              <p:nvPr/>
            </p:nvCxnSpPr>
            <p:spPr>
              <a:xfrm>
                <a:off x="971520" y="5768928"/>
                <a:ext cx="18002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4111147-9D52-4390-857E-C809503DDED1}"/>
                  </a:ext>
                </a:extLst>
              </p:cNvPr>
              <p:cNvCxnSpPr/>
              <p:nvPr/>
            </p:nvCxnSpPr>
            <p:spPr>
              <a:xfrm>
                <a:off x="971520" y="4959149"/>
                <a:ext cx="0" cy="809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B099F32-38E3-44A8-AFEF-B661474BAB05}"/>
                  </a:ext>
                </a:extLst>
              </p:cNvPr>
              <p:cNvCxnSpPr/>
              <p:nvPr/>
            </p:nvCxnSpPr>
            <p:spPr>
              <a:xfrm>
                <a:off x="971520" y="4959149"/>
                <a:ext cx="720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5BA09C3-3D08-4999-92E5-A0AF58E1288E}"/>
                  </a:ext>
                </a:extLst>
              </p:cNvPr>
              <p:cNvCxnSpPr/>
              <p:nvPr/>
            </p:nvCxnSpPr>
            <p:spPr>
              <a:xfrm flipH="1">
                <a:off x="1692251" y="4868644"/>
                <a:ext cx="88901" cy="905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3E6047A5-1159-4EC4-8B3A-7C4497FE2A6B}"/>
                  </a:ext>
                </a:extLst>
              </p:cNvPr>
              <p:cNvCxnSpPr/>
              <p:nvPr/>
            </p:nvCxnSpPr>
            <p:spPr>
              <a:xfrm flipH="1" flipV="1">
                <a:off x="1692251" y="4778139"/>
                <a:ext cx="88901" cy="905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2F9F8B0-5B7E-4E1A-BDD8-31EBCA73CB46}"/>
                  </a:ext>
                </a:extLst>
              </p:cNvPr>
              <p:cNvCxnSpPr/>
              <p:nvPr/>
            </p:nvCxnSpPr>
            <p:spPr>
              <a:xfrm flipH="1">
                <a:off x="971520" y="4778139"/>
                <a:ext cx="720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AE734D19-0A31-41C0-A21E-DF8D51235681}"/>
                  </a:ext>
                </a:extLst>
              </p:cNvPr>
              <p:cNvCxnSpPr/>
              <p:nvPr/>
            </p:nvCxnSpPr>
            <p:spPr>
              <a:xfrm flipV="1">
                <a:off x="971520" y="3968360"/>
                <a:ext cx="0" cy="809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4DC7A3CB-7D27-40D1-8E69-39E131C508A2}"/>
                  </a:ext>
                </a:extLst>
              </p:cNvPr>
              <p:cNvCxnSpPr/>
              <p:nvPr/>
            </p:nvCxnSpPr>
            <p:spPr>
              <a:xfrm>
                <a:off x="1781152" y="4868644"/>
                <a:ext cx="4508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円/楕円 10239">
                <a:extLst>
                  <a:ext uri="{FF2B5EF4-FFF2-40B4-BE49-F238E27FC236}">
                    <a16:creationId xmlns:a16="http://schemas.microsoft.com/office/drawing/2014/main" id="{0022370D-32C5-401A-AEF0-FA3AE7577587}"/>
                  </a:ext>
                </a:extLst>
              </p:cNvPr>
              <p:cNvSpPr/>
              <p:nvPr/>
            </p:nvSpPr>
            <p:spPr>
              <a:xfrm>
                <a:off x="1241397" y="4147782"/>
                <a:ext cx="360366" cy="36043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円/楕円 36">
                <a:extLst>
                  <a:ext uri="{FF2B5EF4-FFF2-40B4-BE49-F238E27FC236}">
                    <a16:creationId xmlns:a16="http://schemas.microsoft.com/office/drawing/2014/main" id="{1CFF80FC-B9F3-428A-BC9B-29A1AED297B4}"/>
                  </a:ext>
                </a:extLst>
              </p:cNvPr>
              <p:cNvSpPr/>
              <p:nvPr/>
            </p:nvSpPr>
            <p:spPr>
              <a:xfrm>
                <a:off x="1241397" y="5138571"/>
                <a:ext cx="360366" cy="36043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7" name="グループ化 47">
              <a:extLst>
                <a:ext uri="{FF2B5EF4-FFF2-40B4-BE49-F238E27FC236}">
                  <a16:creationId xmlns:a16="http://schemas.microsoft.com/office/drawing/2014/main" id="{C5E586F3-E50B-400A-B9C6-E729ECEB7A9A}"/>
                </a:ext>
              </a:extLst>
            </p:cNvPr>
            <p:cNvGrpSpPr>
              <a:grpSpLocks/>
            </p:cNvGrpSpPr>
            <p:nvPr/>
          </p:nvGrpSpPr>
          <p:grpSpPr bwMode="auto">
            <a:xfrm>
              <a:off x="1421580" y="3519012"/>
              <a:ext cx="1170156" cy="2610348"/>
              <a:chOff x="1421580" y="3519012"/>
              <a:chExt cx="1170156" cy="2610348"/>
            </a:xfrm>
          </p:grpSpPr>
          <p:cxnSp>
            <p:nvCxnSpPr>
              <p:cNvPr id="28" name="直線矢印コネクタ 27">
                <a:extLst>
                  <a:ext uri="{FF2B5EF4-FFF2-40B4-BE49-F238E27FC236}">
                    <a16:creationId xmlns:a16="http://schemas.microsoft.com/office/drawing/2014/main" id="{4FF5B1B0-4E7B-465B-A1B1-59944CF9C22C}"/>
                  </a:ext>
                </a:extLst>
              </p:cNvPr>
              <p:cNvCxnSpPr/>
              <p:nvPr/>
            </p:nvCxnSpPr>
            <p:spPr>
              <a:xfrm flipV="1">
                <a:off x="1420807" y="3519012"/>
                <a:ext cx="0" cy="809779"/>
              </a:xfrm>
              <a:prstGeom prst="straightConnector1">
                <a:avLst/>
              </a:prstGeom>
              <a:ln w="38100"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8A1EEF08-F1F3-452B-9CFC-1E43DD9CA838}"/>
                  </a:ext>
                </a:extLst>
              </p:cNvPr>
              <p:cNvCxnSpPr/>
              <p:nvPr/>
            </p:nvCxnSpPr>
            <p:spPr>
              <a:xfrm>
                <a:off x="1420807" y="5319581"/>
                <a:ext cx="0" cy="809779"/>
              </a:xfrm>
              <a:prstGeom prst="straightConnector1">
                <a:avLst/>
              </a:prstGeom>
              <a:ln w="38100"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8F8E9038-0D8A-4A57-94E4-C143DE244283}"/>
                  </a:ext>
                </a:extLst>
              </p:cNvPr>
              <p:cNvCxnSpPr/>
              <p:nvPr/>
            </p:nvCxnSpPr>
            <p:spPr>
              <a:xfrm>
                <a:off x="2322515" y="4868644"/>
                <a:ext cx="26987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 name="グループ化 45">
            <a:extLst>
              <a:ext uri="{FF2B5EF4-FFF2-40B4-BE49-F238E27FC236}">
                <a16:creationId xmlns:a16="http://schemas.microsoft.com/office/drawing/2014/main" id="{F948092A-DDD0-467B-927A-6929F3036081}"/>
              </a:ext>
            </a:extLst>
          </p:cNvPr>
          <p:cNvGrpSpPr>
            <a:grpSpLocks/>
          </p:cNvGrpSpPr>
          <p:nvPr/>
        </p:nvGrpSpPr>
        <p:grpSpPr bwMode="auto">
          <a:xfrm>
            <a:off x="5461964" y="2888296"/>
            <a:ext cx="2619375" cy="2625725"/>
            <a:chOff x="4832752" y="3424238"/>
            <a:chExt cx="2619632" cy="2624394"/>
          </a:xfrm>
        </p:grpSpPr>
        <p:grpSp>
          <p:nvGrpSpPr>
            <p:cNvPr id="44" name="グループ化 44">
              <a:extLst>
                <a:ext uri="{FF2B5EF4-FFF2-40B4-BE49-F238E27FC236}">
                  <a16:creationId xmlns:a16="http://schemas.microsoft.com/office/drawing/2014/main" id="{131C8109-A44C-4D15-83D0-0FBD9CE395E3}"/>
                </a:ext>
              </a:extLst>
            </p:cNvPr>
            <p:cNvGrpSpPr>
              <a:grpSpLocks/>
            </p:cNvGrpSpPr>
            <p:nvPr/>
          </p:nvGrpSpPr>
          <p:grpSpPr bwMode="auto">
            <a:xfrm>
              <a:off x="4832752" y="3429000"/>
              <a:ext cx="2619632" cy="2619632"/>
              <a:chOff x="4832752" y="3429000"/>
              <a:chExt cx="2619632" cy="2619632"/>
            </a:xfrm>
          </p:grpSpPr>
          <p:cxnSp>
            <p:nvCxnSpPr>
              <p:cNvPr id="50" name="直線コネクタ 49">
                <a:extLst>
                  <a:ext uri="{FF2B5EF4-FFF2-40B4-BE49-F238E27FC236}">
                    <a16:creationId xmlns:a16="http://schemas.microsoft.com/office/drawing/2014/main" id="{AE1BD177-9BCF-4743-9066-5D0FB41C4309}"/>
                  </a:ext>
                </a:extLst>
              </p:cNvPr>
              <p:cNvCxnSpPr/>
              <p:nvPr/>
            </p:nvCxnSpPr>
            <p:spPr>
              <a:xfrm>
                <a:off x="5291585" y="5590077"/>
                <a:ext cx="2160799"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435F4449-55FB-4353-9A1D-E87EBCE402E4}"/>
                  </a:ext>
                </a:extLst>
              </p:cNvPr>
              <p:cNvCxnSpPr/>
              <p:nvPr/>
            </p:nvCxnSpPr>
            <p:spPr>
              <a:xfrm flipV="1">
                <a:off x="5291585" y="3428998"/>
                <a:ext cx="0" cy="21610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10266">
                <a:extLst>
                  <a:ext uri="{FF2B5EF4-FFF2-40B4-BE49-F238E27FC236}">
                    <a16:creationId xmlns:a16="http://schemas.microsoft.com/office/drawing/2014/main" id="{FB0356CF-8BA9-4E51-A090-64C1B269A371}"/>
                  </a:ext>
                </a:extLst>
              </p:cNvPr>
              <p:cNvSpPr txBox="1">
                <a:spLocks noChangeArrowheads="1"/>
              </p:cNvSpPr>
              <p:nvPr/>
            </p:nvSpPr>
            <p:spPr bwMode="auto">
              <a:xfrm>
                <a:off x="6012192" y="5679300"/>
                <a:ext cx="720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800"/>
                  <a:t>ΔK</a:t>
                </a:r>
                <a:endParaRPr lang="ja-JP" altLang="en-US" sz="1800"/>
              </a:p>
            </p:txBody>
          </p:sp>
          <p:sp>
            <p:nvSpPr>
              <p:cNvPr id="53" name="テキスト ボックス 61">
                <a:extLst>
                  <a:ext uri="{FF2B5EF4-FFF2-40B4-BE49-F238E27FC236}">
                    <a16:creationId xmlns:a16="http://schemas.microsoft.com/office/drawing/2014/main" id="{BAE804D3-6CEE-438B-B798-209413E6173E}"/>
                  </a:ext>
                </a:extLst>
              </p:cNvPr>
              <p:cNvSpPr txBox="1">
                <a:spLocks noChangeArrowheads="1"/>
              </p:cNvSpPr>
              <p:nvPr/>
            </p:nvSpPr>
            <p:spPr bwMode="auto">
              <a:xfrm rot="-5400000">
                <a:off x="4612364" y="4279473"/>
                <a:ext cx="810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800"/>
                  <a:t>da/dN</a:t>
                </a:r>
                <a:endParaRPr lang="ja-JP" altLang="en-US" sz="1800"/>
              </a:p>
            </p:txBody>
          </p:sp>
        </p:grpSp>
        <p:grpSp>
          <p:nvGrpSpPr>
            <p:cNvPr id="45" name="グループ化 43">
              <a:extLst>
                <a:ext uri="{FF2B5EF4-FFF2-40B4-BE49-F238E27FC236}">
                  <a16:creationId xmlns:a16="http://schemas.microsoft.com/office/drawing/2014/main" id="{E77A24FD-48A2-4A57-91D2-C528288B6708}"/>
                </a:ext>
              </a:extLst>
            </p:cNvPr>
            <p:cNvGrpSpPr>
              <a:grpSpLocks/>
            </p:cNvGrpSpPr>
            <p:nvPr/>
          </p:nvGrpSpPr>
          <p:grpSpPr bwMode="auto">
            <a:xfrm>
              <a:off x="5832168" y="3424238"/>
              <a:ext cx="1080144" cy="2165050"/>
              <a:chOff x="5832168" y="3424238"/>
              <a:chExt cx="1080144" cy="2165050"/>
            </a:xfrm>
          </p:grpSpPr>
          <p:cxnSp>
            <p:nvCxnSpPr>
              <p:cNvPr id="46" name="直線コネクタ 45">
                <a:extLst>
                  <a:ext uri="{FF2B5EF4-FFF2-40B4-BE49-F238E27FC236}">
                    <a16:creationId xmlns:a16="http://schemas.microsoft.com/office/drawing/2014/main" id="{70339D03-BE50-4758-9E4A-A5A46337A8F5}"/>
                  </a:ext>
                </a:extLst>
              </p:cNvPr>
              <p:cNvCxnSpPr/>
              <p:nvPr/>
            </p:nvCxnSpPr>
            <p:spPr>
              <a:xfrm flipV="1">
                <a:off x="5831388" y="3428998"/>
                <a:ext cx="0" cy="216107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A6EFBDD-BC10-4963-AFBE-7C8E9CA69717}"/>
                  </a:ext>
                </a:extLst>
              </p:cNvPr>
              <p:cNvCxnSpPr/>
              <p:nvPr/>
            </p:nvCxnSpPr>
            <p:spPr>
              <a:xfrm flipV="1">
                <a:off x="6912581" y="3428998"/>
                <a:ext cx="0" cy="2161079"/>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EDA15A1B-F03A-4DD7-8521-32BA6C460413}"/>
                  </a:ext>
                </a:extLst>
              </p:cNvPr>
              <p:cNvCxnSpPr/>
              <p:nvPr/>
            </p:nvCxnSpPr>
            <p:spPr>
              <a:xfrm flipV="1">
                <a:off x="5831388" y="4149357"/>
                <a:ext cx="1081193" cy="72036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フリーフォーム 34">
                <a:extLst>
                  <a:ext uri="{FF2B5EF4-FFF2-40B4-BE49-F238E27FC236}">
                    <a16:creationId xmlns:a16="http://schemas.microsoft.com/office/drawing/2014/main" id="{9AF9C585-E0D9-41B5-AAB0-CBD4C873EE0A}"/>
                  </a:ext>
                </a:extLst>
              </p:cNvPr>
              <p:cNvSpPr/>
              <p:nvPr/>
            </p:nvSpPr>
            <p:spPr>
              <a:xfrm>
                <a:off x="5909183" y="3424238"/>
                <a:ext cx="911314" cy="2067463"/>
              </a:xfrm>
              <a:custGeom>
                <a:avLst/>
                <a:gdLst>
                  <a:gd name="connsiteX0" fmla="*/ 0 w 909637"/>
                  <a:gd name="connsiteY0" fmla="*/ 2066925 h 2066925"/>
                  <a:gd name="connsiteX1" fmla="*/ 100012 w 909637"/>
                  <a:gd name="connsiteY1" fmla="*/ 1433512 h 2066925"/>
                  <a:gd name="connsiteX2" fmla="*/ 466725 w 909637"/>
                  <a:gd name="connsiteY2" fmla="*/ 1085850 h 2066925"/>
                  <a:gd name="connsiteX3" fmla="*/ 823912 w 909637"/>
                  <a:gd name="connsiteY3" fmla="*/ 704850 h 2066925"/>
                  <a:gd name="connsiteX4" fmla="*/ 909637 w 909637"/>
                  <a:gd name="connsiteY4" fmla="*/ 0 h 2066925"/>
                  <a:gd name="connsiteX5" fmla="*/ 909637 w 909637"/>
                  <a:gd name="connsiteY5"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637" h="2066925">
                    <a:moveTo>
                      <a:pt x="0" y="2066925"/>
                    </a:moveTo>
                    <a:cubicBezTo>
                      <a:pt x="11112" y="1831974"/>
                      <a:pt x="22225" y="1597024"/>
                      <a:pt x="100012" y="1433512"/>
                    </a:cubicBezTo>
                    <a:cubicBezTo>
                      <a:pt x="177799" y="1270000"/>
                      <a:pt x="346075" y="1207294"/>
                      <a:pt x="466725" y="1085850"/>
                    </a:cubicBezTo>
                    <a:cubicBezTo>
                      <a:pt x="587375" y="964406"/>
                      <a:pt x="750093" y="885825"/>
                      <a:pt x="823912" y="704850"/>
                    </a:cubicBezTo>
                    <a:cubicBezTo>
                      <a:pt x="897731" y="523875"/>
                      <a:pt x="909637" y="0"/>
                      <a:pt x="909637" y="0"/>
                    </a:cubicBezTo>
                    <a:lnTo>
                      <a:pt x="909637" y="0"/>
                    </a:ln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54" name="グループ化 53">
            <a:extLst>
              <a:ext uri="{FF2B5EF4-FFF2-40B4-BE49-F238E27FC236}">
                <a16:creationId xmlns:a16="http://schemas.microsoft.com/office/drawing/2014/main" id="{4FB48B34-B89C-4CAB-8C6B-1920A00C9EE8}"/>
              </a:ext>
            </a:extLst>
          </p:cNvPr>
          <p:cNvGrpSpPr/>
          <p:nvPr/>
        </p:nvGrpSpPr>
        <p:grpSpPr>
          <a:xfrm>
            <a:off x="6461782" y="2528885"/>
            <a:ext cx="1260168" cy="720096"/>
            <a:chOff x="5832168" y="2978940"/>
            <a:chExt cx="1260168" cy="720096"/>
          </a:xfrm>
          <a:solidFill>
            <a:schemeClr val="bg1"/>
          </a:solidFill>
        </p:grpSpPr>
        <p:sp>
          <p:nvSpPr>
            <p:cNvPr id="55" name="テキスト ボックス 54">
              <a:extLst>
                <a:ext uri="{FF2B5EF4-FFF2-40B4-BE49-F238E27FC236}">
                  <a16:creationId xmlns:a16="http://schemas.microsoft.com/office/drawing/2014/main" id="{89ADB79E-E0C1-4389-A156-ACC52288F1D3}"/>
                </a:ext>
              </a:extLst>
            </p:cNvPr>
            <p:cNvSpPr txBox="1"/>
            <p:nvPr/>
          </p:nvSpPr>
          <p:spPr>
            <a:xfrm>
              <a:off x="6372240" y="2978940"/>
              <a:ext cx="720096" cy="369332"/>
            </a:xfrm>
            <a:prstGeom prst="rect">
              <a:avLst/>
            </a:prstGeom>
            <a:grpFill/>
            <a:ln>
              <a:solidFill>
                <a:schemeClr val="tx1"/>
              </a:solidFill>
            </a:ln>
          </p:spPr>
          <p:txBody>
            <a:bodyPr>
              <a:spAutoFit/>
            </a:bodyPr>
            <a:lstStyle/>
            <a:p>
              <a:pPr algn="ctr">
                <a:defRPr/>
              </a:pPr>
              <a:r>
                <a:rPr lang="en-US" altLang="ja-JP" dirty="0"/>
                <a:t>ΔK</a:t>
              </a:r>
              <a:r>
                <a:rPr lang="en-US" altLang="ja-JP" baseline="-25000" dirty="0"/>
                <a:t>th</a:t>
              </a:r>
              <a:endParaRPr lang="ja-JP" altLang="en-US" baseline="-25000" dirty="0"/>
            </a:p>
          </p:txBody>
        </p:sp>
        <p:cxnSp>
          <p:nvCxnSpPr>
            <p:cNvPr id="56" name="直線矢印コネクタ 55">
              <a:extLst>
                <a:ext uri="{FF2B5EF4-FFF2-40B4-BE49-F238E27FC236}">
                  <a16:creationId xmlns:a16="http://schemas.microsoft.com/office/drawing/2014/main" id="{15B67EA1-6BDD-4A37-9361-69F6CB34E401}"/>
                </a:ext>
              </a:extLst>
            </p:cNvPr>
            <p:cNvCxnSpPr/>
            <p:nvPr/>
          </p:nvCxnSpPr>
          <p:spPr>
            <a:xfrm flipH="1">
              <a:off x="5832168" y="3338988"/>
              <a:ext cx="540072" cy="360048"/>
            </a:xfrm>
            <a:prstGeom prst="straightConnector1">
              <a:avLst/>
            </a:prstGeom>
            <a:grpFill/>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グループ化 42">
            <a:extLst>
              <a:ext uri="{FF2B5EF4-FFF2-40B4-BE49-F238E27FC236}">
                <a16:creationId xmlns:a16="http://schemas.microsoft.com/office/drawing/2014/main" id="{A2EB504D-A81E-4DDA-87FE-A5D7E4A3E89A}"/>
              </a:ext>
            </a:extLst>
          </p:cNvPr>
          <p:cNvGrpSpPr>
            <a:grpSpLocks/>
          </p:cNvGrpSpPr>
          <p:nvPr/>
        </p:nvGrpSpPr>
        <p:grpSpPr bwMode="auto">
          <a:xfrm>
            <a:off x="7541589" y="2888296"/>
            <a:ext cx="1350963" cy="720725"/>
            <a:chOff x="6912299" y="3429000"/>
            <a:chExt cx="1350193" cy="720094"/>
          </a:xfrm>
        </p:grpSpPr>
        <p:sp>
          <p:nvSpPr>
            <p:cNvPr id="58" name="テキスト ボックス 73">
              <a:extLst>
                <a:ext uri="{FF2B5EF4-FFF2-40B4-BE49-F238E27FC236}">
                  <a16:creationId xmlns:a16="http://schemas.microsoft.com/office/drawing/2014/main" id="{5602E08B-CD09-4FA6-9172-90D7BC38F200}"/>
                </a:ext>
              </a:extLst>
            </p:cNvPr>
            <p:cNvSpPr txBox="1">
              <a:spLocks noChangeArrowheads="1"/>
            </p:cNvSpPr>
            <p:nvPr/>
          </p:nvSpPr>
          <p:spPr bwMode="auto">
            <a:xfrm>
              <a:off x="7272360" y="3429000"/>
              <a:ext cx="990132"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800"/>
                <a:t>C(ΔK)</a:t>
              </a:r>
              <a:r>
                <a:rPr lang="en-US" altLang="ja-JP" sz="1800" baseline="30000"/>
                <a:t>m</a:t>
              </a:r>
              <a:endParaRPr lang="ja-JP" altLang="en-US" sz="1800" baseline="30000"/>
            </a:p>
          </p:txBody>
        </p:sp>
        <p:cxnSp>
          <p:nvCxnSpPr>
            <p:cNvPr id="59" name="直線矢印コネクタ 58">
              <a:extLst>
                <a:ext uri="{FF2B5EF4-FFF2-40B4-BE49-F238E27FC236}">
                  <a16:creationId xmlns:a16="http://schemas.microsoft.com/office/drawing/2014/main" id="{2B0D6095-D01A-4D94-8D29-192D69671FFD}"/>
                </a:ext>
              </a:extLst>
            </p:cNvPr>
            <p:cNvCxnSpPr/>
            <p:nvPr/>
          </p:nvCxnSpPr>
          <p:spPr>
            <a:xfrm flipH="1">
              <a:off x="6912299" y="3789047"/>
              <a:ext cx="360158" cy="3600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0" name="テキスト ボックス 59">
            <a:extLst>
              <a:ext uri="{FF2B5EF4-FFF2-40B4-BE49-F238E27FC236}">
                <a16:creationId xmlns:a16="http://schemas.microsoft.com/office/drawing/2014/main" id="{AD120E2C-ABD3-4652-9B3B-2073C16AC6D2}"/>
              </a:ext>
            </a:extLst>
          </p:cNvPr>
          <p:cNvSpPr txBox="1"/>
          <p:nvPr/>
        </p:nvSpPr>
        <p:spPr>
          <a:xfrm>
            <a:off x="250825" y="5589276"/>
            <a:ext cx="2700968" cy="646331"/>
          </a:xfrm>
          <a:prstGeom prst="rect">
            <a:avLst/>
          </a:prstGeom>
          <a:noFill/>
        </p:spPr>
        <p:txBody>
          <a:bodyPr wrap="square" rtlCol="0">
            <a:spAutoFit/>
          </a:bodyPr>
          <a:lstStyle/>
          <a:p>
            <a:r>
              <a:rPr kumimoji="1" lang="en-US" altLang="ja-JP" sz="1200" dirty="0"/>
              <a:t>Dimensions of the compact tension specimens used for fatigue crack growth tests</a:t>
            </a:r>
            <a:endParaRPr kumimoji="1" lang="ja-JP" altLang="en-US" sz="1200" dirty="0"/>
          </a:p>
        </p:txBody>
      </p:sp>
      <p:sp>
        <p:nvSpPr>
          <p:cNvPr id="61" name="テキスト ボックス 60">
            <a:extLst>
              <a:ext uri="{FF2B5EF4-FFF2-40B4-BE49-F238E27FC236}">
                <a16:creationId xmlns:a16="http://schemas.microsoft.com/office/drawing/2014/main" id="{6318E991-9BA8-4CAD-8F92-25755A9CA9FA}"/>
              </a:ext>
            </a:extLst>
          </p:cNvPr>
          <p:cNvSpPr txBox="1"/>
          <p:nvPr/>
        </p:nvSpPr>
        <p:spPr>
          <a:xfrm>
            <a:off x="3131816" y="5589276"/>
            <a:ext cx="2160276" cy="461665"/>
          </a:xfrm>
          <a:prstGeom prst="rect">
            <a:avLst/>
          </a:prstGeom>
          <a:noFill/>
        </p:spPr>
        <p:txBody>
          <a:bodyPr wrap="square" rtlCol="0">
            <a:spAutoFit/>
          </a:bodyPr>
          <a:lstStyle/>
          <a:p>
            <a:r>
              <a:rPr kumimoji="1" lang="en-US" altLang="ja-JP" sz="1200" dirty="0"/>
              <a:t>Schema of tensional loading and fatigue crack growth </a:t>
            </a:r>
            <a:endParaRPr kumimoji="1" lang="ja-JP" altLang="en-US" sz="1200" dirty="0"/>
          </a:p>
        </p:txBody>
      </p:sp>
      <p:sp>
        <p:nvSpPr>
          <p:cNvPr id="62" name="テキスト ボックス 61">
            <a:extLst>
              <a:ext uri="{FF2B5EF4-FFF2-40B4-BE49-F238E27FC236}">
                <a16:creationId xmlns:a16="http://schemas.microsoft.com/office/drawing/2014/main" id="{8D7C92FF-2438-4358-A3B5-F752CAE0B0F7}"/>
              </a:ext>
            </a:extLst>
          </p:cNvPr>
          <p:cNvSpPr txBox="1"/>
          <p:nvPr/>
        </p:nvSpPr>
        <p:spPr>
          <a:xfrm>
            <a:off x="5652138" y="5589276"/>
            <a:ext cx="2880368" cy="461665"/>
          </a:xfrm>
          <a:prstGeom prst="rect">
            <a:avLst/>
          </a:prstGeom>
          <a:noFill/>
        </p:spPr>
        <p:txBody>
          <a:bodyPr wrap="square" rtlCol="0">
            <a:spAutoFit/>
          </a:bodyPr>
          <a:lstStyle/>
          <a:p>
            <a:r>
              <a:rPr kumimoji="1" lang="en-US" altLang="ja-JP" sz="1200" dirty="0"/>
              <a:t>Schema of Paris’ low and parameters obtained from fatigue crack growth tests</a:t>
            </a:r>
            <a:endParaRPr kumimoji="1" lang="ja-JP" altLang="en-US" sz="1200" dirty="0"/>
          </a:p>
        </p:txBody>
      </p:sp>
    </p:spTree>
    <p:extLst>
      <p:ext uri="{BB962C8B-B14F-4D97-AF65-F5344CB8AC3E}">
        <p14:creationId xmlns:p14="http://schemas.microsoft.com/office/powerpoint/2010/main" val="245575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Results – Oxidative stability</a:t>
            </a:r>
            <a:endParaRPr lang="ja-JP" altLang="en-US" sz="3200" kern="0" dirty="0"/>
          </a:p>
        </p:txBody>
      </p:sp>
      <p:pic>
        <p:nvPicPr>
          <p:cNvPr id="6" name="図 5">
            <a:extLst>
              <a:ext uri="{FF2B5EF4-FFF2-40B4-BE49-F238E27FC236}">
                <a16:creationId xmlns:a16="http://schemas.microsoft.com/office/drawing/2014/main" id="{9329BE9B-FF40-4BED-ABAB-67ECE78C2F90}"/>
              </a:ext>
            </a:extLst>
          </p:cNvPr>
          <p:cNvPicPr>
            <a:picLocks noChangeAspect="1"/>
          </p:cNvPicPr>
          <p:nvPr/>
        </p:nvPicPr>
        <p:blipFill>
          <a:blip r:embed="rId3"/>
          <a:stretch>
            <a:fillRect/>
          </a:stretch>
        </p:blipFill>
        <p:spPr>
          <a:xfrm>
            <a:off x="4572000" y="3609023"/>
            <a:ext cx="4320552" cy="2586024"/>
          </a:xfrm>
          <a:prstGeom prst="rect">
            <a:avLst/>
          </a:prstGeom>
        </p:spPr>
      </p:pic>
      <p:pic>
        <p:nvPicPr>
          <p:cNvPr id="7" name="図 6">
            <a:extLst>
              <a:ext uri="{FF2B5EF4-FFF2-40B4-BE49-F238E27FC236}">
                <a16:creationId xmlns:a16="http://schemas.microsoft.com/office/drawing/2014/main" id="{F287C0D6-B3C2-457D-B6B6-9A99002C8B8F}"/>
              </a:ext>
            </a:extLst>
          </p:cNvPr>
          <p:cNvPicPr>
            <a:picLocks noChangeAspect="1"/>
          </p:cNvPicPr>
          <p:nvPr/>
        </p:nvPicPr>
        <p:blipFill>
          <a:blip r:embed="rId4"/>
          <a:stretch>
            <a:fillRect/>
          </a:stretch>
        </p:blipFill>
        <p:spPr>
          <a:xfrm>
            <a:off x="4572000" y="1268724"/>
            <a:ext cx="4320552" cy="2583667"/>
          </a:xfrm>
          <a:prstGeom prst="rect">
            <a:avLst/>
          </a:prstGeom>
        </p:spPr>
      </p:pic>
      <p:grpSp>
        <p:nvGrpSpPr>
          <p:cNvPr id="2" name="グループ化 1">
            <a:extLst>
              <a:ext uri="{FF2B5EF4-FFF2-40B4-BE49-F238E27FC236}">
                <a16:creationId xmlns:a16="http://schemas.microsoft.com/office/drawing/2014/main" id="{F77E9218-B964-40A6-8D34-FAD8CC946A4B}"/>
              </a:ext>
            </a:extLst>
          </p:cNvPr>
          <p:cNvGrpSpPr/>
          <p:nvPr/>
        </p:nvGrpSpPr>
        <p:grpSpPr>
          <a:xfrm>
            <a:off x="6069848" y="1309914"/>
            <a:ext cx="360048" cy="2874779"/>
            <a:chOff x="6249871" y="1309914"/>
            <a:chExt cx="360048" cy="2874779"/>
          </a:xfrm>
        </p:grpSpPr>
        <p:sp>
          <p:nvSpPr>
            <p:cNvPr id="31" name="楕円 30">
              <a:extLst>
                <a:ext uri="{FF2B5EF4-FFF2-40B4-BE49-F238E27FC236}">
                  <a16:creationId xmlns:a16="http://schemas.microsoft.com/office/drawing/2014/main" id="{6A64F685-7C71-4BAE-A209-163F3FEC547F}"/>
                </a:ext>
              </a:extLst>
            </p:cNvPr>
            <p:cNvSpPr/>
            <p:nvPr/>
          </p:nvSpPr>
          <p:spPr>
            <a:xfrm>
              <a:off x="6249872" y="1309914"/>
              <a:ext cx="360047" cy="36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ABAEAF8F-CA88-41D0-B399-1D765F155830}"/>
                </a:ext>
              </a:extLst>
            </p:cNvPr>
            <p:cNvSpPr/>
            <p:nvPr/>
          </p:nvSpPr>
          <p:spPr>
            <a:xfrm>
              <a:off x="6249871" y="3824693"/>
              <a:ext cx="360047" cy="36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8DF37481-9967-4BD9-8EBB-EEAF8D732CE5}"/>
              </a:ext>
            </a:extLst>
          </p:cNvPr>
          <p:cNvGrpSpPr/>
          <p:nvPr/>
        </p:nvGrpSpPr>
        <p:grpSpPr>
          <a:xfrm>
            <a:off x="5130216" y="1268724"/>
            <a:ext cx="2050353" cy="3420299"/>
            <a:chOff x="5424539" y="1535424"/>
            <a:chExt cx="2050353" cy="3420299"/>
          </a:xfrm>
        </p:grpSpPr>
        <p:grpSp>
          <p:nvGrpSpPr>
            <p:cNvPr id="5" name="グループ化 4">
              <a:extLst>
                <a:ext uri="{FF2B5EF4-FFF2-40B4-BE49-F238E27FC236}">
                  <a16:creationId xmlns:a16="http://schemas.microsoft.com/office/drawing/2014/main" id="{C6174831-0546-4DC2-87CA-440DDEE0F35B}"/>
                </a:ext>
              </a:extLst>
            </p:cNvPr>
            <p:cNvGrpSpPr/>
            <p:nvPr/>
          </p:nvGrpSpPr>
          <p:grpSpPr>
            <a:xfrm>
              <a:off x="5424539" y="2833118"/>
              <a:ext cx="432001" cy="2091358"/>
              <a:chOff x="5424539" y="2833118"/>
              <a:chExt cx="432001" cy="2091358"/>
            </a:xfrm>
          </p:grpSpPr>
          <p:sp>
            <p:nvSpPr>
              <p:cNvPr id="8" name="楕円 7">
                <a:extLst>
                  <a:ext uri="{FF2B5EF4-FFF2-40B4-BE49-F238E27FC236}">
                    <a16:creationId xmlns:a16="http://schemas.microsoft.com/office/drawing/2014/main" id="{EFCB28E7-FD7E-465C-98FD-2603A30FE60B}"/>
                  </a:ext>
                </a:extLst>
              </p:cNvPr>
              <p:cNvSpPr/>
              <p:nvPr/>
            </p:nvSpPr>
            <p:spPr>
              <a:xfrm>
                <a:off x="5424540" y="2833118"/>
                <a:ext cx="432000" cy="72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8B669ACD-5C1B-463C-ADF9-6BA4DFE67004}"/>
                  </a:ext>
                </a:extLst>
              </p:cNvPr>
              <p:cNvSpPr/>
              <p:nvPr/>
            </p:nvSpPr>
            <p:spPr>
              <a:xfrm>
                <a:off x="5424539" y="4204476"/>
                <a:ext cx="432000" cy="72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9A8C5B39-5272-4F31-8E71-B843DFBB02C3}"/>
                </a:ext>
              </a:extLst>
            </p:cNvPr>
            <p:cNvGrpSpPr/>
            <p:nvPr/>
          </p:nvGrpSpPr>
          <p:grpSpPr>
            <a:xfrm>
              <a:off x="5848635" y="2835380"/>
              <a:ext cx="432001" cy="2083738"/>
              <a:chOff x="5848635" y="2835380"/>
              <a:chExt cx="432001" cy="2083738"/>
            </a:xfrm>
          </p:grpSpPr>
          <p:sp>
            <p:nvSpPr>
              <p:cNvPr id="30" name="楕円 29">
                <a:extLst>
                  <a:ext uri="{FF2B5EF4-FFF2-40B4-BE49-F238E27FC236}">
                    <a16:creationId xmlns:a16="http://schemas.microsoft.com/office/drawing/2014/main" id="{7D504758-C9D1-4791-B2D6-8C7DA7AA775C}"/>
                  </a:ext>
                </a:extLst>
              </p:cNvPr>
              <p:cNvSpPr/>
              <p:nvPr/>
            </p:nvSpPr>
            <p:spPr>
              <a:xfrm>
                <a:off x="5848636" y="2835380"/>
                <a:ext cx="432000" cy="72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91A904DC-08DB-4E6F-ADA3-21B874A67865}"/>
                  </a:ext>
                </a:extLst>
              </p:cNvPr>
              <p:cNvSpPr/>
              <p:nvPr/>
            </p:nvSpPr>
            <p:spPr>
              <a:xfrm>
                <a:off x="5848635" y="4199118"/>
                <a:ext cx="432000" cy="72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6EE0F8E4-5925-49E6-9CC5-11C1627A5585}"/>
                </a:ext>
              </a:extLst>
            </p:cNvPr>
            <p:cNvGrpSpPr/>
            <p:nvPr/>
          </p:nvGrpSpPr>
          <p:grpSpPr>
            <a:xfrm>
              <a:off x="7028379" y="1535424"/>
              <a:ext cx="446513" cy="3420299"/>
              <a:chOff x="7028379" y="1535424"/>
              <a:chExt cx="446513" cy="3420299"/>
            </a:xfrm>
          </p:grpSpPr>
          <p:sp>
            <p:nvSpPr>
              <p:cNvPr id="33" name="楕円 32">
                <a:extLst>
                  <a:ext uri="{FF2B5EF4-FFF2-40B4-BE49-F238E27FC236}">
                    <a16:creationId xmlns:a16="http://schemas.microsoft.com/office/drawing/2014/main" id="{A072475F-586D-4E32-A134-18EA8BB23D19}"/>
                  </a:ext>
                </a:extLst>
              </p:cNvPr>
              <p:cNvSpPr/>
              <p:nvPr/>
            </p:nvSpPr>
            <p:spPr>
              <a:xfrm>
                <a:off x="7042892" y="1535424"/>
                <a:ext cx="432000" cy="10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F64CE5D-4156-44B3-8CAC-0621F135A6F9}"/>
                  </a:ext>
                </a:extLst>
              </p:cNvPr>
              <p:cNvSpPr/>
              <p:nvPr/>
            </p:nvSpPr>
            <p:spPr>
              <a:xfrm>
                <a:off x="7028379" y="3875723"/>
                <a:ext cx="432000" cy="10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7" name="コンテンツ プレースホルダー 2">
            <a:extLst>
              <a:ext uri="{FF2B5EF4-FFF2-40B4-BE49-F238E27FC236}">
                <a16:creationId xmlns:a16="http://schemas.microsoft.com/office/drawing/2014/main" id="{5E280320-4C4D-45B1-97BB-A62AA150F138}"/>
              </a:ext>
            </a:extLst>
          </p:cNvPr>
          <p:cNvSpPr txBox="1">
            <a:spLocks/>
          </p:cNvSpPr>
          <p:nvPr/>
        </p:nvSpPr>
        <p:spPr>
          <a:xfrm>
            <a:off x="250826" y="1268724"/>
            <a:ext cx="4376878" cy="4860621"/>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G25air-AA (aged historical UHMWPE) had the highest OI</a:t>
            </a:r>
            <a:r>
              <a:rPr lang="en-US" altLang="ja-JP" sz="1800" kern="0" baseline="-25000" dirty="0"/>
              <a:t>MAX</a:t>
            </a:r>
            <a:r>
              <a:rPr lang="en-US" altLang="ja-JP" sz="1800" kern="0" dirty="0"/>
              <a:t> and CI indicating oxidative degradation</a:t>
            </a:r>
          </a:p>
          <a:p>
            <a:pPr marL="177800" indent="-177800"/>
            <a:r>
              <a:rPr lang="en-US" altLang="ja-JP" sz="1800" kern="0" dirty="0"/>
              <a:t>There were some materials with inferior oxidative stability indicated by increase in both OI</a:t>
            </a:r>
            <a:r>
              <a:rPr lang="en-US" altLang="ja-JP" sz="1800" kern="0" baseline="-25000" dirty="0"/>
              <a:t>MAX</a:t>
            </a:r>
            <a:r>
              <a:rPr lang="en-US" altLang="ja-JP" sz="1800" kern="0" dirty="0"/>
              <a:t> and CI after artificial aging</a:t>
            </a:r>
          </a:p>
          <a:p>
            <a:pPr marL="577850" lvl="1" indent="-177800"/>
            <a:r>
              <a:rPr lang="en-US" altLang="ja-JP" sz="1800" kern="0" dirty="0"/>
              <a:t>G100-A2</a:t>
            </a:r>
          </a:p>
          <a:p>
            <a:pPr marL="577850" lvl="1" indent="-177800"/>
            <a:r>
              <a:rPr lang="en-US" altLang="ja-JP" sz="1800" kern="0" dirty="0"/>
              <a:t>G25</a:t>
            </a:r>
          </a:p>
          <a:p>
            <a:pPr marL="577850" lvl="1" indent="-177800"/>
            <a:r>
              <a:rPr lang="en-US" altLang="ja-JP" sz="1800" kern="0" dirty="0"/>
              <a:t>Virgin</a:t>
            </a:r>
            <a:endParaRPr lang="ja-JP" altLang="en-US" sz="1400" kern="0" dirty="0"/>
          </a:p>
        </p:txBody>
      </p:sp>
      <p:sp>
        <p:nvSpPr>
          <p:cNvPr id="19" name="テキスト ボックス 18">
            <a:extLst>
              <a:ext uri="{FF2B5EF4-FFF2-40B4-BE49-F238E27FC236}">
                <a16:creationId xmlns:a16="http://schemas.microsoft.com/office/drawing/2014/main" id="{BCC4DE47-52FA-453D-867A-6ED72E13DA3F}"/>
              </a:ext>
            </a:extLst>
          </p:cNvPr>
          <p:cNvSpPr txBox="1"/>
          <p:nvPr/>
        </p:nvSpPr>
        <p:spPr>
          <a:xfrm>
            <a:off x="7452552" y="1268723"/>
            <a:ext cx="1440000" cy="468000"/>
          </a:xfrm>
          <a:prstGeom prst="rect">
            <a:avLst/>
          </a:prstGeom>
          <a:noFill/>
          <a:ln w="12700">
            <a:solidFill>
              <a:schemeClr val="tx1"/>
            </a:solidFill>
          </a:ln>
        </p:spPr>
        <p:txBody>
          <a:bodyPr wrap="square" rtlCol="0">
            <a:spAutoFit/>
          </a:bodyPr>
          <a:lstStyle/>
          <a:p>
            <a:r>
              <a:rPr kumimoji="1" lang="ja-JP" altLang="en-US" sz="1200" dirty="0"/>
              <a:t>□ </a:t>
            </a:r>
            <a:r>
              <a:rPr kumimoji="1" lang="en-US" altLang="ja-JP" sz="1200" dirty="0"/>
              <a:t>Without aging</a:t>
            </a:r>
          </a:p>
          <a:p>
            <a:r>
              <a:rPr lang="ja-JP" altLang="en-US" sz="1200" dirty="0">
                <a:solidFill>
                  <a:srgbClr val="FFC000"/>
                </a:solidFill>
              </a:rPr>
              <a:t>■</a:t>
            </a:r>
            <a:r>
              <a:rPr lang="ja-JP" altLang="en-US" sz="1200" dirty="0"/>
              <a:t> </a:t>
            </a:r>
            <a:r>
              <a:rPr lang="en-US" altLang="ja-JP" sz="1200" dirty="0"/>
              <a:t>After aging</a:t>
            </a:r>
            <a:endParaRPr kumimoji="1" lang="ja-JP" altLang="en-US" sz="1200" dirty="0"/>
          </a:p>
        </p:txBody>
      </p:sp>
      <p:grpSp>
        <p:nvGrpSpPr>
          <p:cNvPr id="11" name="グループ化 10">
            <a:extLst>
              <a:ext uri="{FF2B5EF4-FFF2-40B4-BE49-F238E27FC236}">
                <a16:creationId xmlns:a16="http://schemas.microsoft.com/office/drawing/2014/main" id="{BA5F6EB5-9DB0-4BD4-A558-03D33E11D6F3}"/>
              </a:ext>
            </a:extLst>
          </p:cNvPr>
          <p:cNvGrpSpPr/>
          <p:nvPr/>
        </p:nvGrpSpPr>
        <p:grpSpPr>
          <a:xfrm>
            <a:off x="5260718" y="2348862"/>
            <a:ext cx="216000" cy="288000"/>
            <a:chOff x="3131816" y="4581184"/>
            <a:chExt cx="216000" cy="288000"/>
          </a:xfrm>
        </p:grpSpPr>
        <p:cxnSp>
          <p:nvCxnSpPr>
            <p:cNvPr id="21" name="直線コネクタ 20">
              <a:extLst>
                <a:ext uri="{FF2B5EF4-FFF2-40B4-BE49-F238E27FC236}">
                  <a16:creationId xmlns:a16="http://schemas.microsoft.com/office/drawing/2014/main" id="{89D0B456-26A7-42D0-B828-781ECFF8789E}"/>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9F83180-94F2-4197-B1D9-BCBCA83292DB}"/>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sp>
        <p:nvSpPr>
          <p:cNvPr id="23" name="テキスト ボックス 22">
            <a:extLst>
              <a:ext uri="{FF2B5EF4-FFF2-40B4-BE49-F238E27FC236}">
                <a16:creationId xmlns:a16="http://schemas.microsoft.com/office/drawing/2014/main" id="{6AC38254-5E8C-4475-BD8D-DCB3771DFFAF}"/>
              </a:ext>
            </a:extLst>
          </p:cNvPr>
          <p:cNvSpPr txBox="1"/>
          <p:nvPr/>
        </p:nvSpPr>
        <p:spPr>
          <a:xfrm>
            <a:off x="251447" y="5589275"/>
            <a:ext cx="4500576" cy="584775"/>
          </a:xfrm>
          <a:prstGeom prst="rect">
            <a:avLst/>
          </a:prstGeom>
          <a:noFill/>
        </p:spPr>
        <p:txBody>
          <a:bodyPr wrap="square" rtlCol="0">
            <a:spAutoFit/>
          </a:bodyPr>
          <a:lstStyle/>
          <a:p>
            <a:r>
              <a:rPr lang="en-US" altLang="ja-JP" sz="1600" dirty="0"/>
              <a:t>*: Significant difference between non-aged and aged specimens. </a:t>
            </a:r>
          </a:p>
        </p:txBody>
      </p:sp>
      <p:grpSp>
        <p:nvGrpSpPr>
          <p:cNvPr id="25" name="グループ化 24">
            <a:extLst>
              <a:ext uri="{FF2B5EF4-FFF2-40B4-BE49-F238E27FC236}">
                <a16:creationId xmlns:a16="http://schemas.microsoft.com/office/drawing/2014/main" id="{9AE0881F-F0FF-48DC-9073-39DE355FE132}"/>
              </a:ext>
            </a:extLst>
          </p:cNvPr>
          <p:cNvGrpSpPr/>
          <p:nvPr/>
        </p:nvGrpSpPr>
        <p:grpSpPr>
          <a:xfrm>
            <a:off x="5679030" y="2348862"/>
            <a:ext cx="216000" cy="288000"/>
            <a:chOff x="3131816" y="4581184"/>
            <a:chExt cx="216000" cy="288000"/>
          </a:xfrm>
        </p:grpSpPr>
        <p:cxnSp>
          <p:nvCxnSpPr>
            <p:cNvPr id="26" name="直線コネクタ 25">
              <a:extLst>
                <a:ext uri="{FF2B5EF4-FFF2-40B4-BE49-F238E27FC236}">
                  <a16:creationId xmlns:a16="http://schemas.microsoft.com/office/drawing/2014/main" id="{4476642B-37C7-4A05-B3A6-A9D196209626}"/>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A6357699-0342-4F6E-A4FB-01869F082C79}"/>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28" name="グループ化 27">
            <a:extLst>
              <a:ext uri="{FF2B5EF4-FFF2-40B4-BE49-F238E27FC236}">
                <a16:creationId xmlns:a16="http://schemas.microsoft.com/office/drawing/2014/main" id="{EAE6F499-1403-4292-A9CB-28E54301166C}"/>
              </a:ext>
            </a:extLst>
          </p:cNvPr>
          <p:cNvGrpSpPr/>
          <p:nvPr/>
        </p:nvGrpSpPr>
        <p:grpSpPr>
          <a:xfrm>
            <a:off x="6876322" y="1268724"/>
            <a:ext cx="216000" cy="288000"/>
            <a:chOff x="3131816" y="4581184"/>
            <a:chExt cx="216000" cy="288000"/>
          </a:xfrm>
        </p:grpSpPr>
        <p:cxnSp>
          <p:nvCxnSpPr>
            <p:cNvPr id="29" name="直線コネクタ 28">
              <a:extLst>
                <a:ext uri="{FF2B5EF4-FFF2-40B4-BE49-F238E27FC236}">
                  <a16:creationId xmlns:a16="http://schemas.microsoft.com/office/drawing/2014/main" id="{162CC07F-43F0-49A3-A010-C18CE8FF9E6E}"/>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327C18D-313D-47AE-98A0-F03F44DA6795}"/>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39" name="グループ化 38">
            <a:extLst>
              <a:ext uri="{FF2B5EF4-FFF2-40B4-BE49-F238E27FC236}">
                <a16:creationId xmlns:a16="http://schemas.microsoft.com/office/drawing/2014/main" id="{41A3EFD1-8AB0-4150-B1E3-EF8D00EC7ABF}"/>
              </a:ext>
            </a:extLst>
          </p:cNvPr>
          <p:cNvGrpSpPr/>
          <p:nvPr/>
        </p:nvGrpSpPr>
        <p:grpSpPr>
          <a:xfrm>
            <a:off x="7249814" y="2348862"/>
            <a:ext cx="216000" cy="288000"/>
            <a:chOff x="3131816" y="4581184"/>
            <a:chExt cx="216000" cy="288000"/>
          </a:xfrm>
        </p:grpSpPr>
        <p:cxnSp>
          <p:nvCxnSpPr>
            <p:cNvPr id="40" name="直線コネクタ 39">
              <a:extLst>
                <a:ext uri="{FF2B5EF4-FFF2-40B4-BE49-F238E27FC236}">
                  <a16:creationId xmlns:a16="http://schemas.microsoft.com/office/drawing/2014/main" id="{C216104E-078B-4FD0-A5A4-7E558033DEE4}"/>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1C4EA21-0A8A-49C7-9F1C-4C8723283E52}"/>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42" name="グループ化 41">
            <a:extLst>
              <a:ext uri="{FF2B5EF4-FFF2-40B4-BE49-F238E27FC236}">
                <a16:creationId xmlns:a16="http://schemas.microsoft.com/office/drawing/2014/main" id="{2999C589-73B7-4485-ADB8-FC9F22FAA5AC}"/>
              </a:ext>
            </a:extLst>
          </p:cNvPr>
          <p:cNvGrpSpPr/>
          <p:nvPr/>
        </p:nvGrpSpPr>
        <p:grpSpPr>
          <a:xfrm>
            <a:off x="7672729" y="2348862"/>
            <a:ext cx="216000" cy="288000"/>
            <a:chOff x="3131816" y="4581184"/>
            <a:chExt cx="216000" cy="288000"/>
          </a:xfrm>
        </p:grpSpPr>
        <p:cxnSp>
          <p:nvCxnSpPr>
            <p:cNvPr id="43" name="直線コネクタ 42">
              <a:extLst>
                <a:ext uri="{FF2B5EF4-FFF2-40B4-BE49-F238E27FC236}">
                  <a16:creationId xmlns:a16="http://schemas.microsoft.com/office/drawing/2014/main" id="{2662C123-448D-4361-86B5-CCB93B755192}"/>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DE9D8DAF-C86C-4F95-8E07-35D2B55C8DD4}"/>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45" name="グループ化 44">
            <a:extLst>
              <a:ext uri="{FF2B5EF4-FFF2-40B4-BE49-F238E27FC236}">
                <a16:creationId xmlns:a16="http://schemas.microsoft.com/office/drawing/2014/main" id="{DEB12CAF-D136-4D6A-979B-758253C54531}"/>
              </a:ext>
            </a:extLst>
          </p:cNvPr>
          <p:cNvGrpSpPr/>
          <p:nvPr/>
        </p:nvGrpSpPr>
        <p:grpSpPr>
          <a:xfrm>
            <a:off x="8460051" y="2348862"/>
            <a:ext cx="216000" cy="288000"/>
            <a:chOff x="3131816" y="4581184"/>
            <a:chExt cx="216000" cy="288000"/>
          </a:xfrm>
        </p:grpSpPr>
        <p:cxnSp>
          <p:nvCxnSpPr>
            <p:cNvPr id="46" name="直線コネクタ 45">
              <a:extLst>
                <a:ext uri="{FF2B5EF4-FFF2-40B4-BE49-F238E27FC236}">
                  <a16:creationId xmlns:a16="http://schemas.microsoft.com/office/drawing/2014/main" id="{A14427E3-71F2-4E43-9285-288EAB0E61B8}"/>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F6F913B7-30D5-4CB4-87A5-2DC98F7EB41A}"/>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48" name="グループ化 47">
            <a:extLst>
              <a:ext uri="{FF2B5EF4-FFF2-40B4-BE49-F238E27FC236}">
                <a16:creationId xmlns:a16="http://schemas.microsoft.com/office/drawing/2014/main" id="{E0931B13-A864-476A-9472-64678AC5B58C}"/>
              </a:ext>
            </a:extLst>
          </p:cNvPr>
          <p:cNvGrpSpPr/>
          <p:nvPr/>
        </p:nvGrpSpPr>
        <p:grpSpPr>
          <a:xfrm>
            <a:off x="5251754" y="3861092"/>
            <a:ext cx="216000" cy="288000"/>
            <a:chOff x="3131816" y="4581184"/>
            <a:chExt cx="216000" cy="288000"/>
          </a:xfrm>
        </p:grpSpPr>
        <p:cxnSp>
          <p:nvCxnSpPr>
            <p:cNvPr id="49" name="直線コネクタ 48">
              <a:extLst>
                <a:ext uri="{FF2B5EF4-FFF2-40B4-BE49-F238E27FC236}">
                  <a16:creationId xmlns:a16="http://schemas.microsoft.com/office/drawing/2014/main" id="{1F72C512-772D-4E1B-BD4E-5D17F98AD932}"/>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8CB7AC61-3E75-43F6-8B45-4EE224C2C156}"/>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51" name="グループ化 50">
            <a:extLst>
              <a:ext uri="{FF2B5EF4-FFF2-40B4-BE49-F238E27FC236}">
                <a16:creationId xmlns:a16="http://schemas.microsoft.com/office/drawing/2014/main" id="{2B633EBF-3F1C-4E7C-809A-F50DEFF8436D}"/>
              </a:ext>
            </a:extLst>
          </p:cNvPr>
          <p:cNvGrpSpPr/>
          <p:nvPr/>
        </p:nvGrpSpPr>
        <p:grpSpPr>
          <a:xfrm>
            <a:off x="5669945" y="3861092"/>
            <a:ext cx="216000" cy="288000"/>
            <a:chOff x="3131816" y="4581184"/>
            <a:chExt cx="216000" cy="288000"/>
          </a:xfrm>
        </p:grpSpPr>
        <p:cxnSp>
          <p:nvCxnSpPr>
            <p:cNvPr id="52" name="直線コネクタ 51">
              <a:extLst>
                <a:ext uri="{FF2B5EF4-FFF2-40B4-BE49-F238E27FC236}">
                  <a16:creationId xmlns:a16="http://schemas.microsoft.com/office/drawing/2014/main" id="{A316C79F-1F2B-4915-B5BC-C82D7CF5C4B6}"/>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24EB980-1622-4068-9E5A-3A0FE11787BC}"/>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54" name="グループ化 53">
            <a:extLst>
              <a:ext uri="{FF2B5EF4-FFF2-40B4-BE49-F238E27FC236}">
                <a16:creationId xmlns:a16="http://schemas.microsoft.com/office/drawing/2014/main" id="{1BFA8690-52E0-4A5E-A544-FFA71F7596FC}"/>
              </a:ext>
            </a:extLst>
          </p:cNvPr>
          <p:cNvGrpSpPr/>
          <p:nvPr/>
        </p:nvGrpSpPr>
        <p:grpSpPr>
          <a:xfrm>
            <a:off x="6853912" y="3703145"/>
            <a:ext cx="216000" cy="288000"/>
            <a:chOff x="3131816" y="4581184"/>
            <a:chExt cx="216000" cy="288000"/>
          </a:xfrm>
        </p:grpSpPr>
        <p:cxnSp>
          <p:nvCxnSpPr>
            <p:cNvPr id="55" name="直線コネクタ 54">
              <a:extLst>
                <a:ext uri="{FF2B5EF4-FFF2-40B4-BE49-F238E27FC236}">
                  <a16:creationId xmlns:a16="http://schemas.microsoft.com/office/drawing/2014/main" id="{A4E392A3-6386-45D5-946E-852443668AC0}"/>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1846286C-AC76-4350-AB8D-D661DD40A3B0}"/>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grpSp>
        <p:nvGrpSpPr>
          <p:cNvPr id="57" name="グループ化 56">
            <a:extLst>
              <a:ext uri="{FF2B5EF4-FFF2-40B4-BE49-F238E27FC236}">
                <a16:creationId xmlns:a16="http://schemas.microsoft.com/office/drawing/2014/main" id="{1D0BFE49-1332-4701-AC48-E7CEFDD2FA0C}"/>
              </a:ext>
            </a:extLst>
          </p:cNvPr>
          <p:cNvGrpSpPr/>
          <p:nvPr/>
        </p:nvGrpSpPr>
        <p:grpSpPr>
          <a:xfrm>
            <a:off x="6448424" y="4329115"/>
            <a:ext cx="216000" cy="288000"/>
            <a:chOff x="3131816" y="4581184"/>
            <a:chExt cx="216000" cy="288000"/>
          </a:xfrm>
        </p:grpSpPr>
        <p:cxnSp>
          <p:nvCxnSpPr>
            <p:cNvPr id="58" name="直線コネクタ 57">
              <a:extLst>
                <a:ext uri="{FF2B5EF4-FFF2-40B4-BE49-F238E27FC236}">
                  <a16:creationId xmlns:a16="http://schemas.microsoft.com/office/drawing/2014/main" id="{0F737C38-1576-45DE-9B6E-76D5200F2031}"/>
                </a:ext>
              </a:extLst>
            </p:cNvPr>
            <p:cNvCxnSpPr/>
            <p:nvPr/>
          </p:nvCxnSpPr>
          <p:spPr>
            <a:xfrm>
              <a:off x="3131816" y="4869184"/>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16ED4AA1-C022-4FD0-9008-85C2C012B038}"/>
                </a:ext>
              </a:extLst>
            </p:cNvPr>
            <p:cNvSpPr txBox="1"/>
            <p:nvPr/>
          </p:nvSpPr>
          <p:spPr>
            <a:xfrm>
              <a:off x="3131816" y="4581184"/>
              <a:ext cx="216000" cy="288000"/>
            </a:xfrm>
            <a:prstGeom prst="rect">
              <a:avLst/>
            </a:prstGeom>
            <a:noFill/>
          </p:spPr>
          <p:txBody>
            <a:bodyPr wrap="square" rtlCol="0">
              <a:spAutoFit/>
            </a:bodyPr>
            <a:lstStyle/>
            <a:p>
              <a:pPr algn="ctr"/>
              <a:r>
                <a:rPr lang="en-US" altLang="ja-JP"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4921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426E5DC-0903-4595-BEB9-A1D16A602B76}"/>
              </a:ext>
            </a:extLst>
          </p:cNvPr>
          <p:cNvPicPr>
            <a:picLocks noChangeAspect="1"/>
          </p:cNvPicPr>
          <p:nvPr/>
        </p:nvPicPr>
        <p:blipFill>
          <a:blip r:embed="rId3"/>
          <a:stretch>
            <a:fillRect/>
          </a:stretch>
        </p:blipFill>
        <p:spPr>
          <a:xfrm>
            <a:off x="251447" y="1268724"/>
            <a:ext cx="5835875" cy="4320552"/>
          </a:xfrm>
          <a:prstGeom prst="rect">
            <a:avLst/>
          </a:prstGeom>
        </p:spPr>
      </p:pic>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Results – Delamination score</a:t>
            </a:r>
            <a:endParaRPr lang="ja-JP" altLang="en-US" sz="3200" kern="0" dirty="0"/>
          </a:p>
        </p:txBody>
      </p:sp>
      <p:pic>
        <p:nvPicPr>
          <p:cNvPr id="3" name="図 2">
            <a:extLst>
              <a:ext uri="{FF2B5EF4-FFF2-40B4-BE49-F238E27FC236}">
                <a16:creationId xmlns:a16="http://schemas.microsoft.com/office/drawing/2014/main" id="{ED7ACA55-2DDC-425A-87C7-0195F42C3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3618" y="1268724"/>
            <a:ext cx="2408934" cy="1814135"/>
          </a:xfrm>
          <a:prstGeom prst="rect">
            <a:avLst/>
          </a:prstGeom>
        </p:spPr>
      </p:pic>
      <p:sp>
        <p:nvSpPr>
          <p:cNvPr id="76" name="テキスト ボックス 75">
            <a:extLst>
              <a:ext uri="{FF2B5EF4-FFF2-40B4-BE49-F238E27FC236}">
                <a16:creationId xmlns:a16="http://schemas.microsoft.com/office/drawing/2014/main" id="{5A103472-E9FF-4B36-AFA1-64A46C342BF2}"/>
              </a:ext>
            </a:extLst>
          </p:cNvPr>
          <p:cNvSpPr txBox="1"/>
          <p:nvPr/>
        </p:nvSpPr>
        <p:spPr>
          <a:xfrm>
            <a:off x="6483618" y="3068954"/>
            <a:ext cx="2408934" cy="523220"/>
          </a:xfrm>
          <a:prstGeom prst="rect">
            <a:avLst/>
          </a:prstGeom>
          <a:noFill/>
        </p:spPr>
        <p:txBody>
          <a:bodyPr wrap="square" rtlCol="0">
            <a:spAutoFit/>
          </a:bodyPr>
          <a:lstStyle/>
          <a:p>
            <a:pPr algn="ctr"/>
            <a:r>
              <a:rPr kumimoji="1" lang="en-US" altLang="ja-JP" sz="1400" dirty="0"/>
              <a:t>G100-A2-AA </a:t>
            </a:r>
          </a:p>
          <a:p>
            <a:pPr algn="ctr"/>
            <a:r>
              <a:rPr kumimoji="1" lang="en-US" altLang="ja-JP" sz="1400" dirty="0"/>
              <a:t>at 10,000 cycles</a:t>
            </a:r>
            <a:endParaRPr kumimoji="1" lang="ja-JP" altLang="en-US" sz="1400" dirty="0"/>
          </a:p>
        </p:txBody>
      </p:sp>
      <p:pic>
        <p:nvPicPr>
          <p:cNvPr id="5" name="図 4">
            <a:extLst>
              <a:ext uri="{FF2B5EF4-FFF2-40B4-BE49-F238E27FC236}">
                <a16:creationId xmlns:a16="http://schemas.microsoft.com/office/drawing/2014/main" id="{45BC6703-F07B-45B7-88F2-F6CB0444D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5076" y="3736798"/>
            <a:ext cx="2437476" cy="1835630"/>
          </a:xfrm>
          <a:prstGeom prst="rect">
            <a:avLst/>
          </a:prstGeom>
        </p:spPr>
      </p:pic>
      <p:sp>
        <p:nvSpPr>
          <p:cNvPr id="77" name="テキスト ボックス 76">
            <a:extLst>
              <a:ext uri="{FF2B5EF4-FFF2-40B4-BE49-F238E27FC236}">
                <a16:creationId xmlns:a16="http://schemas.microsoft.com/office/drawing/2014/main" id="{7700092E-9574-468E-B4B6-DCAE66111D7C}"/>
              </a:ext>
            </a:extLst>
          </p:cNvPr>
          <p:cNvSpPr txBox="1"/>
          <p:nvPr/>
        </p:nvSpPr>
        <p:spPr>
          <a:xfrm>
            <a:off x="6455076" y="5589276"/>
            <a:ext cx="2437476" cy="738664"/>
          </a:xfrm>
          <a:prstGeom prst="rect">
            <a:avLst/>
          </a:prstGeom>
          <a:noFill/>
        </p:spPr>
        <p:txBody>
          <a:bodyPr wrap="square" rtlCol="0">
            <a:spAutoFit/>
          </a:bodyPr>
          <a:lstStyle/>
          <a:p>
            <a:pPr algn="ctr"/>
            <a:r>
              <a:rPr kumimoji="1" lang="en-US" altLang="ja-JP" sz="1400" dirty="0"/>
              <a:t>VE-E300-CA</a:t>
            </a:r>
          </a:p>
          <a:p>
            <a:pPr algn="ctr"/>
            <a:r>
              <a:rPr kumimoji="1" lang="en-US" altLang="ja-JP" sz="1400" dirty="0"/>
              <a:t>at 2,040,000 cycles</a:t>
            </a:r>
          </a:p>
          <a:p>
            <a:pPr algn="ctr"/>
            <a:r>
              <a:rPr lang="en-US" altLang="ja-JP" sz="1400" dirty="0"/>
              <a:t>(Additional cycles tested)</a:t>
            </a:r>
            <a:endParaRPr kumimoji="1" lang="ja-JP" altLang="en-US" sz="1400" dirty="0"/>
          </a:p>
        </p:txBody>
      </p:sp>
      <p:sp>
        <p:nvSpPr>
          <p:cNvPr id="22" name="テキスト ボックス 21">
            <a:extLst>
              <a:ext uri="{FF2B5EF4-FFF2-40B4-BE49-F238E27FC236}">
                <a16:creationId xmlns:a16="http://schemas.microsoft.com/office/drawing/2014/main" id="{6F40D4FC-1C37-4B1E-941F-AC3213EAA1DF}"/>
              </a:ext>
            </a:extLst>
          </p:cNvPr>
          <p:cNvSpPr txBox="1"/>
          <p:nvPr/>
        </p:nvSpPr>
        <p:spPr>
          <a:xfrm>
            <a:off x="251447" y="5589276"/>
            <a:ext cx="6300806" cy="584775"/>
          </a:xfrm>
          <a:prstGeom prst="rect">
            <a:avLst/>
          </a:prstGeom>
          <a:noFill/>
        </p:spPr>
        <p:txBody>
          <a:bodyPr wrap="square" rtlCol="0">
            <a:spAutoFit/>
          </a:bodyPr>
          <a:lstStyle/>
          <a:p>
            <a:r>
              <a:rPr lang="en-US" altLang="ja-JP" sz="1600" dirty="0"/>
              <a:t>*: Significant difference between non-aged and aged specimens. </a:t>
            </a:r>
          </a:p>
          <a:p>
            <a:r>
              <a:rPr lang="en-US" altLang="ja-JP" sz="1600" dirty="0"/>
              <a:t>#: Significant difference against the virgin UHMWPE.</a:t>
            </a:r>
            <a:endParaRPr kumimoji="1" lang="ja-JP" altLang="en-US" sz="1600" dirty="0"/>
          </a:p>
        </p:txBody>
      </p:sp>
      <p:grpSp>
        <p:nvGrpSpPr>
          <p:cNvPr id="4" name="グループ化 3">
            <a:extLst>
              <a:ext uri="{FF2B5EF4-FFF2-40B4-BE49-F238E27FC236}">
                <a16:creationId xmlns:a16="http://schemas.microsoft.com/office/drawing/2014/main" id="{2B7A8C98-2736-453D-B005-554306B90C41}"/>
              </a:ext>
            </a:extLst>
          </p:cNvPr>
          <p:cNvGrpSpPr/>
          <p:nvPr/>
        </p:nvGrpSpPr>
        <p:grpSpPr>
          <a:xfrm>
            <a:off x="2196014" y="3902138"/>
            <a:ext cx="1237276" cy="1441211"/>
            <a:chOff x="2196014" y="3902138"/>
            <a:chExt cx="1237276" cy="1441211"/>
          </a:xfrm>
        </p:grpSpPr>
        <p:sp>
          <p:nvSpPr>
            <p:cNvPr id="23" name="楕円 22">
              <a:extLst>
                <a:ext uri="{FF2B5EF4-FFF2-40B4-BE49-F238E27FC236}">
                  <a16:creationId xmlns:a16="http://schemas.microsoft.com/office/drawing/2014/main" id="{14FBD3AC-82AD-48F8-84A5-8425B36A6463}"/>
                </a:ext>
              </a:extLst>
            </p:cNvPr>
            <p:cNvSpPr/>
            <p:nvPr/>
          </p:nvSpPr>
          <p:spPr>
            <a:xfrm>
              <a:off x="2196014" y="3902138"/>
              <a:ext cx="432000" cy="108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0A230A85-0E57-468A-BBD0-931881EBACFC}"/>
                </a:ext>
              </a:extLst>
            </p:cNvPr>
            <p:cNvSpPr/>
            <p:nvPr/>
          </p:nvSpPr>
          <p:spPr>
            <a:xfrm>
              <a:off x="3001290" y="3903349"/>
              <a:ext cx="432000" cy="1440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5E2CA57B-40E3-4EC2-A909-B9FF09D54EFD}"/>
              </a:ext>
            </a:extLst>
          </p:cNvPr>
          <p:cNvSpPr/>
          <p:nvPr/>
        </p:nvSpPr>
        <p:spPr>
          <a:xfrm>
            <a:off x="1691633" y="1448747"/>
            <a:ext cx="2700344" cy="12601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A45B65FB-5ADF-484A-BB30-FE339E89CFEC}"/>
              </a:ext>
            </a:extLst>
          </p:cNvPr>
          <p:cNvSpPr/>
          <p:nvPr/>
        </p:nvSpPr>
        <p:spPr>
          <a:xfrm>
            <a:off x="4391977" y="1354766"/>
            <a:ext cx="1620207" cy="421766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F18C79D7-25EE-463E-94BA-647EDF5F3F36}"/>
              </a:ext>
            </a:extLst>
          </p:cNvPr>
          <p:cNvGrpSpPr/>
          <p:nvPr/>
        </p:nvGrpSpPr>
        <p:grpSpPr>
          <a:xfrm>
            <a:off x="2051678" y="1707174"/>
            <a:ext cx="432048" cy="461665"/>
            <a:chOff x="3275856" y="836712"/>
            <a:chExt cx="432048" cy="461665"/>
          </a:xfrm>
        </p:grpSpPr>
        <p:cxnSp>
          <p:nvCxnSpPr>
            <p:cNvPr id="18" name="直線コネクタ 17">
              <a:extLst>
                <a:ext uri="{FF2B5EF4-FFF2-40B4-BE49-F238E27FC236}">
                  <a16:creationId xmlns:a16="http://schemas.microsoft.com/office/drawing/2014/main" id="{45C6BD77-2A5C-4A4E-8CDB-E0D2E624E438}"/>
                </a:ext>
              </a:extLst>
            </p:cNvPr>
            <p:cNvCxnSpPr/>
            <p:nvPr/>
          </p:nvCxnSpPr>
          <p:spPr>
            <a:xfrm>
              <a:off x="3347864" y="1196752"/>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E262C05A-51D2-4444-88E5-80B6D374D61F}"/>
                </a:ext>
              </a:extLst>
            </p:cNvPr>
            <p:cNvSpPr txBox="1"/>
            <p:nvPr/>
          </p:nvSpPr>
          <p:spPr>
            <a:xfrm>
              <a:off x="3275856" y="836712"/>
              <a:ext cx="432048" cy="461665"/>
            </a:xfrm>
            <a:prstGeom prst="rect">
              <a:avLst/>
            </a:prstGeom>
            <a:noFill/>
          </p:spPr>
          <p:txBody>
            <a:bodyPr wrap="square" rtlCol="0">
              <a:spAutoFit/>
            </a:bodyPr>
            <a:lstStyle/>
            <a:p>
              <a:pPr algn="ctr"/>
              <a:r>
                <a:rPr lang="en-US" altLang="ja-JP" sz="2400" dirty="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p:txBody>
        </p:sp>
      </p:grpSp>
      <p:sp>
        <p:nvSpPr>
          <p:cNvPr id="20" name="テキスト ボックス 19">
            <a:extLst>
              <a:ext uri="{FF2B5EF4-FFF2-40B4-BE49-F238E27FC236}">
                <a16:creationId xmlns:a16="http://schemas.microsoft.com/office/drawing/2014/main" id="{517D58C9-520F-4435-B765-E8F2438322AB}"/>
              </a:ext>
            </a:extLst>
          </p:cNvPr>
          <p:cNvSpPr txBox="1"/>
          <p:nvPr/>
        </p:nvSpPr>
        <p:spPr>
          <a:xfrm>
            <a:off x="2159699" y="2888931"/>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grpSp>
        <p:nvGrpSpPr>
          <p:cNvPr id="21" name="グループ化 20">
            <a:extLst>
              <a:ext uri="{FF2B5EF4-FFF2-40B4-BE49-F238E27FC236}">
                <a16:creationId xmlns:a16="http://schemas.microsoft.com/office/drawing/2014/main" id="{A47545E5-89AE-4169-989E-B1962EEBDFA8}"/>
              </a:ext>
            </a:extLst>
          </p:cNvPr>
          <p:cNvGrpSpPr/>
          <p:nvPr/>
        </p:nvGrpSpPr>
        <p:grpSpPr>
          <a:xfrm>
            <a:off x="2879791" y="1347128"/>
            <a:ext cx="432048" cy="461665"/>
            <a:chOff x="3275856" y="836712"/>
            <a:chExt cx="432048" cy="461665"/>
          </a:xfrm>
        </p:grpSpPr>
        <p:cxnSp>
          <p:nvCxnSpPr>
            <p:cNvPr id="24" name="直線コネクタ 23">
              <a:extLst>
                <a:ext uri="{FF2B5EF4-FFF2-40B4-BE49-F238E27FC236}">
                  <a16:creationId xmlns:a16="http://schemas.microsoft.com/office/drawing/2014/main" id="{C894E6E7-3CA1-4561-A106-C119CBE3057E}"/>
                </a:ext>
              </a:extLst>
            </p:cNvPr>
            <p:cNvCxnSpPr/>
            <p:nvPr/>
          </p:nvCxnSpPr>
          <p:spPr>
            <a:xfrm>
              <a:off x="3347864" y="1196752"/>
              <a:ext cx="2880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9086D08-DED7-49A0-929C-64EEEFCA178E}"/>
                </a:ext>
              </a:extLst>
            </p:cNvPr>
            <p:cNvSpPr txBox="1"/>
            <p:nvPr/>
          </p:nvSpPr>
          <p:spPr>
            <a:xfrm>
              <a:off x="3275856" y="836712"/>
              <a:ext cx="432048" cy="461665"/>
            </a:xfrm>
            <a:prstGeom prst="rect">
              <a:avLst/>
            </a:prstGeom>
            <a:noFill/>
          </p:spPr>
          <p:txBody>
            <a:bodyPr wrap="square" rtlCol="0">
              <a:spAutoFit/>
            </a:bodyPr>
            <a:lstStyle/>
            <a:p>
              <a:pPr algn="ctr"/>
              <a:r>
                <a:rPr lang="en-US" altLang="ja-JP" sz="2400" dirty="0">
                  <a:latin typeface="Arial" panose="020B0604020202020204" pitchFamily="34" charset="0"/>
                  <a:cs typeface="Arial" panose="020B0604020202020204" pitchFamily="34" charset="0"/>
                </a:rPr>
                <a:t>*</a:t>
              </a:r>
              <a:endParaRPr kumimoji="1" lang="ja-JP" altLang="en-US" sz="2400" dirty="0">
                <a:latin typeface="Arial" panose="020B0604020202020204" pitchFamily="34" charset="0"/>
                <a:cs typeface="Arial" panose="020B0604020202020204" pitchFamily="34" charset="0"/>
              </a:endParaRPr>
            </a:p>
          </p:txBody>
        </p:sp>
      </p:grpSp>
      <p:sp>
        <p:nvSpPr>
          <p:cNvPr id="27" name="テキスト ボックス 26">
            <a:extLst>
              <a:ext uri="{FF2B5EF4-FFF2-40B4-BE49-F238E27FC236}">
                <a16:creationId xmlns:a16="http://schemas.microsoft.com/office/drawing/2014/main" id="{6392E5F3-C519-464F-8853-4A581425E57A}"/>
              </a:ext>
            </a:extLst>
          </p:cNvPr>
          <p:cNvSpPr txBox="1"/>
          <p:nvPr/>
        </p:nvSpPr>
        <p:spPr>
          <a:xfrm>
            <a:off x="2757481" y="1140970"/>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2722AEED-9F1A-4B89-82D7-2F30A7285629}"/>
              </a:ext>
            </a:extLst>
          </p:cNvPr>
          <p:cNvSpPr txBox="1"/>
          <p:nvPr/>
        </p:nvSpPr>
        <p:spPr>
          <a:xfrm>
            <a:off x="3813247" y="1320993"/>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29" name="テキスト ボックス 28">
            <a:extLst>
              <a:ext uri="{FF2B5EF4-FFF2-40B4-BE49-F238E27FC236}">
                <a16:creationId xmlns:a16="http://schemas.microsoft.com/office/drawing/2014/main" id="{26E7EC47-0B87-48AA-8650-0E8B956C1245}"/>
              </a:ext>
            </a:extLst>
          </p:cNvPr>
          <p:cNvSpPr txBox="1"/>
          <p:nvPr/>
        </p:nvSpPr>
        <p:spPr>
          <a:xfrm>
            <a:off x="4395212" y="1320993"/>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30" name="テキスト ボックス 29">
            <a:extLst>
              <a:ext uri="{FF2B5EF4-FFF2-40B4-BE49-F238E27FC236}">
                <a16:creationId xmlns:a16="http://schemas.microsoft.com/office/drawing/2014/main" id="{4A8DC09A-D513-4920-96D8-4B5EF332AD1D}"/>
              </a:ext>
            </a:extLst>
          </p:cNvPr>
          <p:cNvSpPr txBox="1"/>
          <p:nvPr/>
        </p:nvSpPr>
        <p:spPr>
          <a:xfrm>
            <a:off x="4656206" y="1320993"/>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04C14476-0BD3-42A5-A3D7-A1082398BC49}"/>
              </a:ext>
            </a:extLst>
          </p:cNvPr>
          <p:cNvSpPr txBox="1"/>
          <p:nvPr/>
        </p:nvSpPr>
        <p:spPr>
          <a:xfrm>
            <a:off x="5244462" y="1320993"/>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BFB36094-65AD-463E-9DAC-E4FB17630142}"/>
              </a:ext>
            </a:extLst>
          </p:cNvPr>
          <p:cNvSpPr txBox="1"/>
          <p:nvPr/>
        </p:nvSpPr>
        <p:spPr>
          <a:xfrm>
            <a:off x="5480121" y="1320993"/>
            <a:ext cx="432048" cy="307777"/>
          </a:xfrm>
          <a:prstGeom prst="rect">
            <a:avLst/>
          </a:prstGeom>
          <a:noFill/>
        </p:spPr>
        <p:txBody>
          <a:bodyPr wrap="square" rtlCol="0">
            <a:spAutoFit/>
          </a:bodyPr>
          <a:lstStyle/>
          <a:p>
            <a:pPr algn="ctr"/>
            <a:r>
              <a:rPr lang="en-US" altLang="ja-JP" sz="1400" dirty="0">
                <a:latin typeface="Arial" panose="020B0604020202020204" pitchFamily="34" charset="0"/>
                <a:cs typeface="Arial" panose="020B0604020202020204" pitchFamily="34" charset="0"/>
              </a:rPr>
              <a:t>#</a:t>
            </a:r>
            <a:endParaRPr kumimoji="1" lang="ja-JP" altLang="en-US" sz="1400" dirty="0">
              <a:latin typeface="Arial" panose="020B0604020202020204" pitchFamily="34" charset="0"/>
              <a:cs typeface="Arial" panose="020B0604020202020204" pitchFamily="34" charset="0"/>
            </a:endParaRPr>
          </a:p>
        </p:txBody>
      </p:sp>
      <p:sp>
        <p:nvSpPr>
          <p:cNvPr id="33" name="テキスト ボックス 32">
            <a:extLst>
              <a:ext uri="{FF2B5EF4-FFF2-40B4-BE49-F238E27FC236}">
                <a16:creationId xmlns:a16="http://schemas.microsoft.com/office/drawing/2014/main" id="{1B238E28-A14A-412B-A37C-F128DEEF0C57}"/>
              </a:ext>
            </a:extLst>
          </p:cNvPr>
          <p:cNvSpPr txBox="1"/>
          <p:nvPr/>
        </p:nvSpPr>
        <p:spPr>
          <a:xfrm>
            <a:off x="1151563" y="1268723"/>
            <a:ext cx="1440000" cy="468000"/>
          </a:xfrm>
          <a:prstGeom prst="rect">
            <a:avLst/>
          </a:prstGeom>
          <a:noFill/>
          <a:ln w="12700">
            <a:solidFill>
              <a:schemeClr val="tx1"/>
            </a:solidFill>
          </a:ln>
        </p:spPr>
        <p:txBody>
          <a:bodyPr wrap="square" rtlCol="0">
            <a:spAutoFit/>
          </a:bodyPr>
          <a:lstStyle/>
          <a:p>
            <a:r>
              <a:rPr kumimoji="1" lang="ja-JP" altLang="en-US" sz="1200" dirty="0"/>
              <a:t>□ </a:t>
            </a:r>
            <a:r>
              <a:rPr kumimoji="1" lang="en-US" altLang="ja-JP" sz="1200" dirty="0"/>
              <a:t>Without aging</a:t>
            </a:r>
          </a:p>
          <a:p>
            <a:r>
              <a:rPr lang="ja-JP" altLang="en-US" sz="1200" dirty="0">
                <a:solidFill>
                  <a:srgbClr val="FFC000"/>
                </a:solidFill>
              </a:rPr>
              <a:t>■</a:t>
            </a:r>
            <a:r>
              <a:rPr lang="ja-JP" altLang="en-US" sz="1200" dirty="0"/>
              <a:t> </a:t>
            </a:r>
            <a:r>
              <a:rPr lang="en-US" altLang="ja-JP" sz="1200" dirty="0"/>
              <a:t>After aging</a:t>
            </a:r>
            <a:endParaRPr kumimoji="1" lang="ja-JP" altLang="en-US" sz="1200" dirty="0"/>
          </a:p>
        </p:txBody>
      </p:sp>
    </p:spTree>
    <p:extLst>
      <p:ext uri="{BB962C8B-B14F-4D97-AF65-F5344CB8AC3E}">
        <p14:creationId xmlns:p14="http://schemas.microsoft.com/office/powerpoint/2010/main" val="8187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6A1ADF-E0CA-4B53-A676-964F5C0F2E96}"/>
              </a:ext>
            </a:extLst>
          </p:cNvPr>
          <p:cNvPicPr>
            <a:picLocks noChangeAspect="1"/>
          </p:cNvPicPr>
          <p:nvPr/>
        </p:nvPicPr>
        <p:blipFill>
          <a:blip r:embed="rId3"/>
          <a:stretch>
            <a:fillRect/>
          </a:stretch>
        </p:blipFill>
        <p:spPr>
          <a:xfrm>
            <a:off x="1807224" y="1268724"/>
            <a:ext cx="5529551" cy="4194412"/>
          </a:xfrm>
          <a:prstGeom prst="rect">
            <a:avLst/>
          </a:prstGeom>
        </p:spPr>
      </p:pic>
      <p:sp>
        <p:nvSpPr>
          <p:cNvPr id="9" name="Rectangle 2"/>
          <p:cNvSpPr txBox="1">
            <a:spLocks noChangeArrowheads="1"/>
          </p:cNvSpPr>
          <p:nvPr/>
        </p:nvSpPr>
        <p:spPr>
          <a:xfrm>
            <a:off x="250824" y="188913"/>
            <a:ext cx="7561589"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000" kern="0" dirty="0"/>
              <a:t>Results – Stress intensity factor threshold</a:t>
            </a:r>
            <a:endParaRPr lang="ja-JP" altLang="en-US" sz="3000" kern="0" dirty="0"/>
          </a:p>
        </p:txBody>
      </p:sp>
      <p:grpSp>
        <p:nvGrpSpPr>
          <p:cNvPr id="24" name="グループ化 23">
            <a:extLst>
              <a:ext uri="{FF2B5EF4-FFF2-40B4-BE49-F238E27FC236}">
                <a16:creationId xmlns:a16="http://schemas.microsoft.com/office/drawing/2014/main" id="{A522745D-8E1A-4D52-80BF-F759809846EB}"/>
              </a:ext>
            </a:extLst>
          </p:cNvPr>
          <p:cNvGrpSpPr/>
          <p:nvPr/>
        </p:nvGrpSpPr>
        <p:grpSpPr>
          <a:xfrm>
            <a:off x="4211966" y="1709746"/>
            <a:ext cx="504054" cy="369332"/>
            <a:chOff x="4427986" y="1772816"/>
            <a:chExt cx="504054" cy="369332"/>
          </a:xfrm>
        </p:grpSpPr>
        <p:cxnSp>
          <p:nvCxnSpPr>
            <p:cNvPr id="28" name="直線コネクタ 27">
              <a:extLst>
                <a:ext uri="{FF2B5EF4-FFF2-40B4-BE49-F238E27FC236}">
                  <a16:creationId xmlns:a16="http://schemas.microsoft.com/office/drawing/2014/main" id="{A39327DD-FB82-4F0A-8824-228E40F993A7}"/>
                </a:ext>
              </a:extLst>
            </p:cNvPr>
            <p:cNvCxnSpPr>
              <a:cxnSpLocks/>
            </p:cNvCxnSpPr>
            <p:nvPr/>
          </p:nvCxnSpPr>
          <p:spPr>
            <a:xfrm>
              <a:off x="4427986" y="2132856"/>
              <a:ext cx="5040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D7822033-671D-4995-8F9F-EDC325D2120F}"/>
                </a:ext>
              </a:extLst>
            </p:cNvPr>
            <p:cNvSpPr txBox="1"/>
            <p:nvPr/>
          </p:nvSpPr>
          <p:spPr>
            <a:xfrm>
              <a:off x="4427986" y="1772816"/>
              <a:ext cx="504054" cy="369332"/>
            </a:xfrm>
            <a:prstGeom prst="rect">
              <a:avLst/>
            </a:prstGeom>
            <a:noFill/>
          </p:spPr>
          <p:txBody>
            <a:bodyPr wrap="square" rtlCol="0">
              <a:spAutoFit/>
            </a:bodyPr>
            <a:lstStyle/>
            <a:p>
              <a:pPr algn="ctr"/>
              <a:r>
                <a:rPr lang="en-US" altLang="ja-JP" dirty="0">
                  <a:latin typeface="+mn-lt"/>
                  <a:cs typeface="Times New Roman" panose="02020603050405020304" pitchFamily="18" charset="0"/>
                </a:rPr>
                <a:t>ns</a:t>
              </a:r>
              <a:endParaRPr kumimoji="1" lang="ja-JP" altLang="en-US" dirty="0">
                <a:latin typeface="+mn-lt"/>
                <a:cs typeface="Times New Roman" panose="02020603050405020304" pitchFamily="18" charset="0"/>
              </a:endParaRPr>
            </a:p>
          </p:txBody>
        </p:sp>
      </p:grpSp>
      <p:grpSp>
        <p:nvGrpSpPr>
          <p:cNvPr id="25" name="グループ化 24">
            <a:extLst>
              <a:ext uri="{FF2B5EF4-FFF2-40B4-BE49-F238E27FC236}">
                <a16:creationId xmlns:a16="http://schemas.microsoft.com/office/drawing/2014/main" id="{FB256E73-83E1-4A4D-A619-36F4F01D0DFA}"/>
              </a:ext>
            </a:extLst>
          </p:cNvPr>
          <p:cNvGrpSpPr/>
          <p:nvPr/>
        </p:nvGrpSpPr>
        <p:grpSpPr>
          <a:xfrm>
            <a:off x="6516286" y="1988458"/>
            <a:ext cx="504054" cy="369332"/>
            <a:chOff x="4427986" y="1772816"/>
            <a:chExt cx="504054" cy="369332"/>
          </a:xfrm>
        </p:grpSpPr>
        <p:cxnSp>
          <p:nvCxnSpPr>
            <p:cNvPr id="26" name="直線コネクタ 25">
              <a:extLst>
                <a:ext uri="{FF2B5EF4-FFF2-40B4-BE49-F238E27FC236}">
                  <a16:creationId xmlns:a16="http://schemas.microsoft.com/office/drawing/2014/main" id="{F8002133-55DC-4BFB-9F3A-69F39C51FBB9}"/>
                </a:ext>
              </a:extLst>
            </p:cNvPr>
            <p:cNvCxnSpPr>
              <a:cxnSpLocks/>
            </p:cNvCxnSpPr>
            <p:nvPr/>
          </p:nvCxnSpPr>
          <p:spPr>
            <a:xfrm>
              <a:off x="4427986" y="2132856"/>
              <a:ext cx="5040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A53E67C-E72C-468F-BD1E-5219BB04B6F3}"/>
                </a:ext>
              </a:extLst>
            </p:cNvPr>
            <p:cNvSpPr txBox="1"/>
            <p:nvPr/>
          </p:nvSpPr>
          <p:spPr>
            <a:xfrm>
              <a:off x="4427986" y="1772816"/>
              <a:ext cx="504054" cy="369332"/>
            </a:xfrm>
            <a:prstGeom prst="rect">
              <a:avLst/>
            </a:prstGeom>
            <a:noFill/>
          </p:spPr>
          <p:txBody>
            <a:bodyPr wrap="square" rtlCol="0">
              <a:spAutoFit/>
            </a:bodyPr>
            <a:lstStyle/>
            <a:p>
              <a:pPr algn="ctr"/>
              <a:r>
                <a:rPr lang="en-US" altLang="ja-JP" dirty="0">
                  <a:latin typeface="+mn-lt"/>
                  <a:cs typeface="Times New Roman" panose="02020603050405020304" pitchFamily="18" charset="0"/>
                </a:rPr>
                <a:t>ns</a:t>
              </a:r>
              <a:endParaRPr kumimoji="1" lang="ja-JP" altLang="en-US" dirty="0">
                <a:latin typeface="+mn-lt"/>
                <a:cs typeface="Times New Roman" panose="02020603050405020304" pitchFamily="18" charset="0"/>
              </a:endParaRPr>
            </a:p>
          </p:txBody>
        </p:sp>
      </p:grpSp>
      <p:sp>
        <p:nvSpPr>
          <p:cNvPr id="11" name="テキスト ボックス 10">
            <a:extLst>
              <a:ext uri="{FF2B5EF4-FFF2-40B4-BE49-F238E27FC236}">
                <a16:creationId xmlns:a16="http://schemas.microsoft.com/office/drawing/2014/main" id="{6C85BED9-2D35-42E9-AF4E-015FD7BACD1E}"/>
              </a:ext>
            </a:extLst>
          </p:cNvPr>
          <p:cNvSpPr txBox="1"/>
          <p:nvPr/>
        </p:nvSpPr>
        <p:spPr>
          <a:xfrm>
            <a:off x="611493" y="5589276"/>
            <a:ext cx="7921013" cy="369332"/>
          </a:xfrm>
          <a:prstGeom prst="rect">
            <a:avLst/>
          </a:prstGeom>
          <a:noFill/>
        </p:spPr>
        <p:txBody>
          <a:bodyPr wrap="square" rtlCol="0">
            <a:spAutoFit/>
          </a:bodyPr>
          <a:lstStyle/>
          <a:p>
            <a:r>
              <a:rPr lang="en-US" altLang="ja-JP" dirty="0"/>
              <a:t>ns: No significant difference between non-aged and aged specimens.</a:t>
            </a:r>
            <a:endParaRPr kumimoji="1" lang="ja-JP" altLang="en-US" dirty="0"/>
          </a:p>
        </p:txBody>
      </p:sp>
      <p:sp>
        <p:nvSpPr>
          <p:cNvPr id="12" name="楕円 11">
            <a:extLst>
              <a:ext uri="{FF2B5EF4-FFF2-40B4-BE49-F238E27FC236}">
                <a16:creationId xmlns:a16="http://schemas.microsoft.com/office/drawing/2014/main" id="{F4BCE57C-0B11-43C1-9A99-FDF931FB0B35}"/>
              </a:ext>
            </a:extLst>
          </p:cNvPr>
          <p:cNvSpPr/>
          <p:nvPr/>
        </p:nvSpPr>
        <p:spPr>
          <a:xfrm>
            <a:off x="2993052" y="3068954"/>
            <a:ext cx="540000" cy="237325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60457237-1148-4F03-AA0A-57D003A7296D}"/>
              </a:ext>
            </a:extLst>
          </p:cNvPr>
          <p:cNvSpPr/>
          <p:nvPr/>
        </p:nvSpPr>
        <p:spPr>
          <a:xfrm>
            <a:off x="4932046" y="2528522"/>
            <a:ext cx="2160000" cy="28805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6AED9F5-895A-495B-82EE-63928F379E9E}"/>
              </a:ext>
            </a:extLst>
          </p:cNvPr>
          <p:cNvSpPr txBox="1"/>
          <p:nvPr/>
        </p:nvSpPr>
        <p:spPr>
          <a:xfrm>
            <a:off x="5292092" y="1520816"/>
            <a:ext cx="1440000" cy="468000"/>
          </a:xfrm>
          <a:prstGeom prst="rect">
            <a:avLst/>
          </a:prstGeom>
          <a:noFill/>
          <a:ln w="12700">
            <a:solidFill>
              <a:schemeClr val="tx1"/>
            </a:solidFill>
          </a:ln>
        </p:spPr>
        <p:txBody>
          <a:bodyPr wrap="square" rtlCol="0">
            <a:spAutoFit/>
          </a:bodyPr>
          <a:lstStyle/>
          <a:p>
            <a:r>
              <a:rPr kumimoji="1" lang="ja-JP" altLang="en-US" sz="1200" dirty="0"/>
              <a:t>□ </a:t>
            </a:r>
            <a:r>
              <a:rPr kumimoji="1" lang="en-US" altLang="ja-JP" sz="1200" dirty="0"/>
              <a:t>Without aging</a:t>
            </a:r>
          </a:p>
          <a:p>
            <a:r>
              <a:rPr lang="ja-JP" altLang="en-US" sz="1200" dirty="0">
                <a:solidFill>
                  <a:srgbClr val="FFC000"/>
                </a:solidFill>
              </a:rPr>
              <a:t>■</a:t>
            </a:r>
            <a:r>
              <a:rPr lang="ja-JP" altLang="en-US" sz="1200" dirty="0"/>
              <a:t> </a:t>
            </a:r>
            <a:r>
              <a:rPr lang="en-US" altLang="ja-JP" sz="1200" dirty="0"/>
              <a:t>After aging</a:t>
            </a:r>
            <a:endParaRPr kumimoji="1" lang="ja-JP" altLang="en-US" sz="1200" dirty="0"/>
          </a:p>
        </p:txBody>
      </p:sp>
    </p:spTree>
    <p:extLst>
      <p:ext uri="{BB962C8B-B14F-4D97-AF65-F5344CB8AC3E}">
        <p14:creationId xmlns:p14="http://schemas.microsoft.com/office/powerpoint/2010/main" val="17307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Discussion – </a:t>
            </a:r>
            <a:r>
              <a:rPr lang="en-US" altLang="ja-JP" sz="3200" i="1" kern="0" dirty="0"/>
              <a:t>in vivo </a:t>
            </a:r>
            <a:r>
              <a:rPr lang="en-US" altLang="ja-JP" sz="3200" kern="0" dirty="0"/>
              <a:t>vs</a:t>
            </a:r>
            <a:r>
              <a:rPr lang="en-US" altLang="ja-JP" sz="3200" i="1" kern="0" dirty="0"/>
              <a:t> in vitro </a:t>
            </a:r>
            <a:endParaRPr lang="ja-JP" altLang="en-US" sz="3200" kern="0" dirty="0"/>
          </a:p>
        </p:txBody>
      </p:sp>
      <p:sp>
        <p:nvSpPr>
          <p:cNvPr id="11" name="コンテンツ プレースホルダー 2">
            <a:extLst>
              <a:ext uri="{FF2B5EF4-FFF2-40B4-BE49-F238E27FC236}">
                <a16:creationId xmlns:a16="http://schemas.microsoft.com/office/drawing/2014/main" id="{18782D58-BA79-4DF7-B6E7-5890DAF21E6F}"/>
              </a:ext>
            </a:extLst>
          </p:cNvPr>
          <p:cNvSpPr txBox="1">
            <a:spLocks/>
          </p:cNvSpPr>
          <p:nvPr/>
        </p:nvSpPr>
        <p:spPr>
          <a:xfrm>
            <a:off x="250825" y="1268724"/>
            <a:ext cx="8641727" cy="540069"/>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Results of delamination test agrees with results of retrieval studies (and other </a:t>
            </a:r>
            <a:r>
              <a:rPr lang="en-US" altLang="ja-JP" sz="1800" i="1" kern="0" dirty="0"/>
              <a:t>in vitro</a:t>
            </a:r>
            <a:r>
              <a:rPr lang="en-US" altLang="ja-JP" sz="1800" kern="0" dirty="0"/>
              <a:t> delamination studies) </a:t>
            </a:r>
            <a:endParaRPr lang="ja-JP" altLang="en-US" sz="1800" kern="0" dirty="0"/>
          </a:p>
        </p:txBody>
      </p:sp>
      <p:cxnSp>
        <p:nvCxnSpPr>
          <p:cNvPr id="3" name="直線コネクタ 2">
            <a:extLst>
              <a:ext uri="{FF2B5EF4-FFF2-40B4-BE49-F238E27FC236}">
                <a16:creationId xmlns:a16="http://schemas.microsoft.com/office/drawing/2014/main" id="{26A77C34-C967-41CB-A496-63EA685C60A1}"/>
              </a:ext>
            </a:extLst>
          </p:cNvPr>
          <p:cNvCxnSpPr>
            <a:cxnSpLocks/>
          </p:cNvCxnSpPr>
          <p:nvPr/>
        </p:nvCxnSpPr>
        <p:spPr>
          <a:xfrm>
            <a:off x="4572000" y="2348863"/>
            <a:ext cx="0" cy="30603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3577305-3531-4626-921E-2E0D74E6EEAC}"/>
              </a:ext>
            </a:extLst>
          </p:cNvPr>
          <p:cNvSpPr txBox="1"/>
          <p:nvPr/>
        </p:nvSpPr>
        <p:spPr>
          <a:xfrm>
            <a:off x="1151563" y="2348863"/>
            <a:ext cx="2520322" cy="646331"/>
          </a:xfrm>
          <a:prstGeom prst="rect">
            <a:avLst/>
          </a:prstGeom>
          <a:noFill/>
        </p:spPr>
        <p:txBody>
          <a:bodyPr wrap="square" rtlCol="0">
            <a:spAutoFit/>
          </a:bodyPr>
          <a:lstStyle/>
          <a:p>
            <a:pPr algn="ctr"/>
            <a:r>
              <a:rPr kumimoji="1" lang="en-US" altLang="ja-JP" i="1" dirty="0"/>
              <a:t>in vitro</a:t>
            </a:r>
          </a:p>
          <a:p>
            <a:pPr algn="ctr"/>
            <a:r>
              <a:rPr kumimoji="1" lang="en-US" altLang="ja-JP" dirty="0"/>
              <a:t>(Delamination test)</a:t>
            </a:r>
            <a:endParaRPr kumimoji="1" lang="ja-JP" altLang="en-US" dirty="0"/>
          </a:p>
        </p:txBody>
      </p:sp>
      <p:sp>
        <p:nvSpPr>
          <p:cNvPr id="15" name="テキスト ボックス 14">
            <a:extLst>
              <a:ext uri="{FF2B5EF4-FFF2-40B4-BE49-F238E27FC236}">
                <a16:creationId xmlns:a16="http://schemas.microsoft.com/office/drawing/2014/main" id="{689E9DB7-CFE6-4291-A8D7-18B7441A5CE9}"/>
              </a:ext>
            </a:extLst>
          </p:cNvPr>
          <p:cNvSpPr txBox="1"/>
          <p:nvPr/>
        </p:nvSpPr>
        <p:spPr>
          <a:xfrm>
            <a:off x="5472115" y="2348862"/>
            <a:ext cx="2520322" cy="646331"/>
          </a:xfrm>
          <a:prstGeom prst="rect">
            <a:avLst/>
          </a:prstGeom>
          <a:noFill/>
        </p:spPr>
        <p:txBody>
          <a:bodyPr wrap="square" rtlCol="0">
            <a:spAutoFit/>
          </a:bodyPr>
          <a:lstStyle/>
          <a:p>
            <a:pPr algn="ctr"/>
            <a:r>
              <a:rPr kumimoji="1" lang="en-US" altLang="ja-JP" i="1" dirty="0"/>
              <a:t>in vivo</a:t>
            </a:r>
          </a:p>
          <a:p>
            <a:pPr algn="ctr"/>
            <a:r>
              <a:rPr kumimoji="1" lang="en-US" altLang="ja-JP" dirty="0"/>
              <a:t>(Retrieval studies)</a:t>
            </a:r>
            <a:endParaRPr kumimoji="1" lang="ja-JP" altLang="en-US" dirty="0"/>
          </a:p>
        </p:txBody>
      </p:sp>
      <p:sp>
        <p:nvSpPr>
          <p:cNvPr id="19" name="コンテンツ プレースホルダー 2">
            <a:extLst>
              <a:ext uri="{FF2B5EF4-FFF2-40B4-BE49-F238E27FC236}">
                <a16:creationId xmlns:a16="http://schemas.microsoft.com/office/drawing/2014/main" id="{7877BE04-B9AB-4CA7-9827-B9E4125630F8}"/>
              </a:ext>
            </a:extLst>
          </p:cNvPr>
          <p:cNvSpPr txBox="1">
            <a:spLocks/>
          </p:cNvSpPr>
          <p:nvPr/>
        </p:nvSpPr>
        <p:spPr>
          <a:xfrm>
            <a:off x="250826" y="3068955"/>
            <a:ext cx="4141152" cy="216027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None/>
            </a:pPr>
            <a:r>
              <a:rPr lang="en-US" altLang="ja-JP" sz="1800" kern="0" dirty="0"/>
              <a:t>VE-E300, VEPE, G100-A </a:t>
            </a:r>
          </a:p>
          <a:p>
            <a:pPr marL="0" indent="0" algn="ctr">
              <a:buNone/>
            </a:pPr>
            <a:r>
              <a:rPr lang="en-US" altLang="ja-JP" sz="1800" kern="0" dirty="0"/>
              <a:t>G100-R, G25</a:t>
            </a:r>
          </a:p>
          <a:p>
            <a:pPr marL="0" indent="0" algn="ctr">
              <a:buNone/>
            </a:pPr>
            <a:r>
              <a:rPr lang="en-US" altLang="ja-JP" sz="1800" kern="0" dirty="0"/>
              <a:t>Virgin</a:t>
            </a:r>
          </a:p>
          <a:p>
            <a:pPr marL="0" indent="0" algn="ctr">
              <a:buNone/>
            </a:pPr>
            <a:r>
              <a:rPr lang="en-US" altLang="ja-JP" sz="1800" kern="0" dirty="0"/>
              <a:t>G100-A2-AA</a:t>
            </a:r>
          </a:p>
          <a:p>
            <a:pPr marL="0" indent="0" algn="ctr">
              <a:buNone/>
            </a:pPr>
            <a:r>
              <a:rPr lang="en-US" altLang="ja-JP" sz="1800" kern="0" dirty="0"/>
              <a:t>G25-AA</a:t>
            </a:r>
          </a:p>
          <a:p>
            <a:pPr marL="0" indent="0" algn="ctr">
              <a:buNone/>
            </a:pPr>
            <a:r>
              <a:rPr lang="en-US" altLang="ja-JP" sz="1800" kern="0" dirty="0"/>
              <a:t>G25air-AA*</a:t>
            </a:r>
            <a:endParaRPr lang="ja-JP" altLang="en-US" sz="1800" kern="0" dirty="0"/>
          </a:p>
        </p:txBody>
      </p:sp>
      <p:cxnSp>
        <p:nvCxnSpPr>
          <p:cNvPr id="10" name="直線矢印コネクタ 9">
            <a:extLst>
              <a:ext uri="{FF2B5EF4-FFF2-40B4-BE49-F238E27FC236}">
                <a16:creationId xmlns:a16="http://schemas.microsoft.com/office/drawing/2014/main" id="{574011DF-4897-4733-957C-00F28AB02AAA}"/>
              </a:ext>
            </a:extLst>
          </p:cNvPr>
          <p:cNvCxnSpPr>
            <a:cxnSpLocks/>
          </p:cNvCxnSpPr>
          <p:nvPr/>
        </p:nvCxnSpPr>
        <p:spPr>
          <a:xfrm flipH="1">
            <a:off x="3311839" y="3789047"/>
            <a:ext cx="1440184" cy="11090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A00BE994-66AB-4692-8457-023C9C43EF2A}"/>
              </a:ext>
            </a:extLst>
          </p:cNvPr>
          <p:cNvCxnSpPr/>
          <p:nvPr/>
        </p:nvCxnSpPr>
        <p:spPr>
          <a:xfrm>
            <a:off x="701506" y="4090370"/>
            <a:ext cx="774098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209BB119-3CCA-4622-A751-2FFB985B6B0D}"/>
              </a:ext>
            </a:extLst>
          </p:cNvPr>
          <p:cNvSpPr txBox="1"/>
          <p:nvPr/>
        </p:nvSpPr>
        <p:spPr>
          <a:xfrm>
            <a:off x="4752023" y="3068955"/>
            <a:ext cx="4140530" cy="830997"/>
          </a:xfrm>
          <a:prstGeom prst="rect">
            <a:avLst/>
          </a:prstGeom>
          <a:noFill/>
          <a:ln>
            <a:solidFill>
              <a:schemeClr val="tx1"/>
            </a:solidFill>
          </a:ln>
        </p:spPr>
        <p:txBody>
          <a:bodyPr wrap="square" rtlCol="0">
            <a:spAutoFit/>
          </a:bodyPr>
          <a:lstStyle/>
          <a:p>
            <a:r>
              <a:rPr lang="en-US" altLang="ja-JP" dirty="0"/>
              <a:t>No delamination on ethylene oxide gas sterilized UHMWPE</a:t>
            </a:r>
            <a:br>
              <a:rPr lang="en-US" altLang="ja-JP" dirty="0"/>
            </a:br>
            <a:r>
              <a:rPr lang="en-US" altLang="ja-JP" sz="1200" dirty="0"/>
              <a:t>(</a:t>
            </a:r>
            <a:r>
              <a:rPr lang="en-US" altLang="ja-JP" sz="1200" dirty="0" err="1"/>
              <a:t>Greulich</a:t>
            </a:r>
            <a:r>
              <a:rPr lang="en-US" altLang="ja-JP" sz="1200" dirty="0"/>
              <a:t> JOA 2012, MacDonald CORR 2012)</a:t>
            </a:r>
            <a:endParaRPr kumimoji="1" lang="ja-JP" altLang="en-US" dirty="0"/>
          </a:p>
        </p:txBody>
      </p:sp>
      <p:sp>
        <p:nvSpPr>
          <p:cNvPr id="30" name="テキスト ボックス 29">
            <a:extLst>
              <a:ext uri="{FF2B5EF4-FFF2-40B4-BE49-F238E27FC236}">
                <a16:creationId xmlns:a16="http://schemas.microsoft.com/office/drawing/2014/main" id="{811C2B96-DD21-4D2D-8132-59727A24409C}"/>
              </a:ext>
            </a:extLst>
          </p:cNvPr>
          <p:cNvSpPr txBox="1"/>
          <p:nvPr/>
        </p:nvSpPr>
        <p:spPr>
          <a:xfrm>
            <a:off x="4752022" y="4149093"/>
            <a:ext cx="4140530" cy="553998"/>
          </a:xfrm>
          <a:prstGeom prst="rect">
            <a:avLst/>
          </a:prstGeom>
          <a:noFill/>
          <a:ln>
            <a:solidFill>
              <a:schemeClr val="tx1"/>
            </a:solidFill>
          </a:ln>
        </p:spPr>
        <p:txBody>
          <a:bodyPr wrap="square" rtlCol="0">
            <a:spAutoFit/>
          </a:bodyPr>
          <a:lstStyle/>
          <a:p>
            <a:r>
              <a:rPr lang="en-US" altLang="ja-JP" dirty="0"/>
              <a:t>Rim delamination on annealed HXLPE</a:t>
            </a:r>
            <a:br>
              <a:rPr lang="en-US" altLang="ja-JP" dirty="0"/>
            </a:br>
            <a:r>
              <a:rPr lang="en-US" altLang="ja-JP" sz="1200" dirty="0"/>
              <a:t>(Currier JBJS-Am 2007)</a:t>
            </a:r>
            <a:endParaRPr kumimoji="1" lang="ja-JP" altLang="en-US" dirty="0"/>
          </a:p>
        </p:txBody>
      </p:sp>
      <p:sp>
        <p:nvSpPr>
          <p:cNvPr id="32" name="テキスト ボックス 31">
            <a:extLst>
              <a:ext uri="{FF2B5EF4-FFF2-40B4-BE49-F238E27FC236}">
                <a16:creationId xmlns:a16="http://schemas.microsoft.com/office/drawing/2014/main" id="{FE628FA3-3572-48AC-AEAF-A51191543F7E}"/>
              </a:ext>
            </a:extLst>
          </p:cNvPr>
          <p:cNvSpPr txBox="1"/>
          <p:nvPr/>
        </p:nvSpPr>
        <p:spPr>
          <a:xfrm>
            <a:off x="4752022" y="4869185"/>
            <a:ext cx="4140530" cy="646331"/>
          </a:xfrm>
          <a:prstGeom prst="rect">
            <a:avLst/>
          </a:prstGeom>
          <a:noFill/>
          <a:ln>
            <a:solidFill>
              <a:schemeClr val="tx1"/>
            </a:solidFill>
          </a:ln>
        </p:spPr>
        <p:txBody>
          <a:bodyPr wrap="square" rtlCol="0">
            <a:spAutoFit/>
          </a:bodyPr>
          <a:lstStyle/>
          <a:p>
            <a:r>
              <a:rPr lang="en-US" altLang="ja-JP" dirty="0"/>
              <a:t>Delamination reported by retrieval studies (and other </a:t>
            </a:r>
            <a:r>
              <a:rPr lang="en-US" altLang="ja-JP" i="1" dirty="0"/>
              <a:t>in vitro</a:t>
            </a:r>
            <a:r>
              <a:rPr lang="en-US" altLang="ja-JP" dirty="0"/>
              <a:t> studies)</a:t>
            </a:r>
            <a:endParaRPr kumimoji="1" lang="ja-JP" altLang="en-US" dirty="0"/>
          </a:p>
        </p:txBody>
      </p:sp>
      <p:cxnSp>
        <p:nvCxnSpPr>
          <p:cNvPr id="33" name="直線矢印コネクタ 32">
            <a:extLst>
              <a:ext uri="{FF2B5EF4-FFF2-40B4-BE49-F238E27FC236}">
                <a16:creationId xmlns:a16="http://schemas.microsoft.com/office/drawing/2014/main" id="{0A09CED1-B476-4FA7-950A-2161C29FA1F5}"/>
              </a:ext>
            </a:extLst>
          </p:cNvPr>
          <p:cNvCxnSpPr>
            <a:cxnSpLocks/>
            <a:stCxn id="30" idx="1"/>
          </p:cNvCxnSpPr>
          <p:nvPr/>
        </p:nvCxnSpPr>
        <p:spPr>
          <a:xfrm flipH="1" flipV="1">
            <a:off x="3311838" y="4270394"/>
            <a:ext cx="1440184" cy="155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0A589FE0-4B52-4082-8B00-13E0AED520C3}"/>
              </a:ext>
            </a:extLst>
          </p:cNvPr>
          <p:cNvCxnSpPr>
            <a:cxnSpLocks/>
          </p:cNvCxnSpPr>
          <p:nvPr/>
        </p:nvCxnSpPr>
        <p:spPr>
          <a:xfrm flipH="1" flipV="1">
            <a:off x="3311838" y="4761813"/>
            <a:ext cx="1440184" cy="5955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右中かっこ 1">
            <a:extLst>
              <a:ext uri="{FF2B5EF4-FFF2-40B4-BE49-F238E27FC236}">
                <a16:creationId xmlns:a16="http://schemas.microsoft.com/office/drawing/2014/main" id="{5F3FCD62-77ED-4727-A1B0-59D8920F195D}"/>
              </a:ext>
            </a:extLst>
          </p:cNvPr>
          <p:cNvSpPr/>
          <p:nvPr/>
        </p:nvSpPr>
        <p:spPr>
          <a:xfrm>
            <a:off x="2951793" y="4426092"/>
            <a:ext cx="180023" cy="623116"/>
          </a:xfrm>
          <a:prstGeom prst="rightBrace">
            <a:avLst>
              <a:gd name="adj1" fmla="val 5330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6BBB3D7-7985-4A3F-9A43-629F5153A18A}"/>
              </a:ext>
            </a:extLst>
          </p:cNvPr>
          <p:cNvSpPr/>
          <p:nvPr/>
        </p:nvSpPr>
        <p:spPr>
          <a:xfrm>
            <a:off x="251448" y="5769299"/>
            <a:ext cx="8641104" cy="523220"/>
          </a:xfrm>
          <a:prstGeom prst="rect">
            <a:avLst/>
          </a:prstGeom>
        </p:spPr>
        <p:txBody>
          <a:bodyPr wrap="square">
            <a:spAutoFit/>
          </a:bodyPr>
          <a:lstStyle/>
          <a:p>
            <a:pPr marL="177800" indent="-177800" eaLnBrk="1" hangingPunct="1"/>
            <a:r>
              <a:rPr lang="en-US" altLang="ja-JP" sz="1400" kern="0" dirty="0"/>
              <a:t>*: Results for delamination test of G25air-AA are previously reported that delamination was reproduced on all three specimens within 100 cycles, corresponding to delamination score of 0 </a:t>
            </a:r>
            <a:r>
              <a:rPr lang="en-US" altLang="ja-JP" sz="1200" kern="0" dirty="0"/>
              <a:t>(Sakoda JJCB 2012)</a:t>
            </a:r>
            <a:endParaRPr lang="en-US" altLang="ja-JP" sz="1400" kern="0" dirty="0"/>
          </a:p>
        </p:txBody>
      </p:sp>
    </p:spTree>
    <p:extLst>
      <p:ext uri="{BB962C8B-B14F-4D97-AF65-F5344CB8AC3E}">
        <p14:creationId xmlns:p14="http://schemas.microsoft.com/office/powerpoint/2010/main" val="109072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Discussion – Fatigue crack growth</a:t>
            </a:r>
            <a:endParaRPr lang="ja-JP" altLang="en-US" sz="3200" kern="0" dirty="0"/>
          </a:p>
        </p:txBody>
      </p:sp>
      <p:sp>
        <p:nvSpPr>
          <p:cNvPr id="11" name="コンテンツ プレースホルダー 2">
            <a:extLst>
              <a:ext uri="{FF2B5EF4-FFF2-40B4-BE49-F238E27FC236}">
                <a16:creationId xmlns:a16="http://schemas.microsoft.com/office/drawing/2014/main" id="{18782D58-BA79-4DF7-B6E7-5890DAF21E6F}"/>
              </a:ext>
            </a:extLst>
          </p:cNvPr>
          <p:cNvSpPr txBox="1">
            <a:spLocks/>
          </p:cNvSpPr>
          <p:nvPr/>
        </p:nvSpPr>
        <p:spPr>
          <a:xfrm>
            <a:off x="250825" y="1268724"/>
            <a:ext cx="8641727" cy="108013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Results of delamination test was NOT consistent to results of fatigue crack tests</a:t>
            </a:r>
          </a:p>
          <a:p>
            <a:pPr marL="577850" lvl="1" indent="-177800"/>
            <a:r>
              <a:rPr lang="en-US" altLang="ja-JP" sz="1800" kern="0" dirty="0"/>
              <a:t> Fatigue crack growth tests only evaluate the final step of the complex mechanism of delamination</a:t>
            </a:r>
          </a:p>
        </p:txBody>
      </p:sp>
      <p:cxnSp>
        <p:nvCxnSpPr>
          <p:cNvPr id="5" name="直線コネクタ 4">
            <a:extLst>
              <a:ext uri="{FF2B5EF4-FFF2-40B4-BE49-F238E27FC236}">
                <a16:creationId xmlns:a16="http://schemas.microsoft.com/office/drawing/2014/main" id="{C5A581C6-DAB7-4D38-8F51-E60FE85600D0}"/>
              </a:ext>
            </a:extLst>
          </p:cNvPr>
          <p:cNvCxnSpPr>
            <a:cxnSpLocks/>
          </p:cNvCxnSpPr>
          <p:nvPr/>
        </p:nvCxnSpPr>
        <p:spPr>
          <a:xfrm>
            <a:off x="250825" y="4345964"/>
            <a:ext cx="1620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7126DBB-E28B-49CA-A343-6CE7A6C9212E}"/>
              </a:ext>
            </a:extLst>
          </p:cNvPr>
          <p:cNvCxnSpPr>
            <a:cxnSpLocks/>
          </p:cNvCxnSpPr>
          <p:nvPr/>
        </p:nvCxnSpPr>
        <p:spPr>
          <a:xfrm>
            <a:off x="2591747" y="4345964"/>
            <a:ext cx="1620207" cy="93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AC5B9F5B-0436-41E0-BCDF-1549E1D7DFB4}"/>
              </a:ext>
            </a:extLst>
          </p:cNvPr>
          <p:cNvCxnSpPr>
            <a:cxnSpLocks/>
          </p:cNvCxnSpPr>
          <p:nvPr/>
        </p:nvCxnSpPr>
        <p:spPr>
          <a:xfrm>
            <a:off x="4931734" y="4345964"/>
            <a:ext cx="16205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0B96173-6D3D-4421-981E-64769CA42C02}"/>
              </a:ext>
            </a:extLst>
          </p:cNvPr>
          <p:cNvCxnSpPr>
            <a:cxnSpLocks/>
          </p:cNvCxnSpPr>
          <p:nvPr/>
        </p:nvCxnSpPr>
        <p:spPr>
          <a:xfrm>
            <a:off x="7272345" y="4345964"/>
            <a:ext cx="1620187" cy="6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1715461B-438E-44C7-B65C-4984C49FC589}"/>
              </a:ext>
            </a:extLst>
          </p:cNvPr>
          <p:cNvGrpSpPr/>
          <p:nvPr/>
        </p:nvGrpSpPr>
        <p:grpSpPr>
          <a:xfrm>
            <a:off x="611494" y="4509233"/>
            <a:ext cx="900115" cy="736846"/>
            <a:chOff x="431471" y="2888931"/>
            <a:chExt cx="900115" cy="736846"/>
          </a:xfrm>
          <a:solidFill>
            <a:schemeClr val="bg1"/>
          </a:solidFill>
        </p:grpSpPr>
        <p:sp>
          <p:nvSpPr>
            <p:cNvPr id="6" name="楕円 5">
              <a:extLst>
                <a:ext uri="{FF2B5EF4-FFF2-40B4-BE49-F238E27FC236}">
                  <a16:creationId xmlns:a16="http://schemas.microsoft.com/office/drawing/2014/main" id="{EF8CB258-FE51-4E60-B86C-08CE42073FBD}"/>
                </a:ext>
              </a:extLst>
            </p:cNvPr>
            <p:cNvSpPr>
              <a:spLocks noChangeAspect="1"/>
            </p:cNvSpPr>
            <p:nvPr/>
          </p:nvSpPr>
          <p:spPr>
            <a:xfrm>
              <a:off x="611494" y="3068954"/>
              <a:ext cx="72000" cy="72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95E8747D-3EA4-4878-9233-BD16EA12F0EC}"/>
                </a:ext>
              </a:extLst>
            </p:cNvPr>
            <p:cNvSpPr>
              <a:spLocks noChangeAspect="1"/>
            </p:cNvSpPr>
            <p:nvPr/>
          </p:nvSpPr>
          <p:spPr>
            <a:xfrm>
              <a:off x="1123940" y="2888931"/>
              <a:ext cx="72000" cy="72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464C9AE5-C973-4A2E-A8E5-AD4BFB18DF5E}"/>
                </a:ext>
              </a:extLst>
            </p:cNvPr>
            <p:cNvSpPr>
              <a:spLocks noChangeAspect="1"/>
            </p:cNvSpPr>
            <p:nvPr/>
          </p:nvSpPr>
          <p:spPr>
            <a:xfrm>
              <a:off x="1259586" y="3553777"/>
              <a:ext cx="72000" cy="72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469A194-2AD0-4C5B-8E8E-BB89E7901A09}"/>
                </a:ext>
              </a:extLst>
            </p:cNvPr>
            <p:cNvSpPr>
              <a:spLocks noChangeAspect="1"/>
            </p:cNvSpPr>
            <p:nvPr/>
          </p:nvSpPr>
          <p:spPr>
            <a:xfrm>
              <a:off x="431471" y="3429000"/>
              <a:ext cx="72000" cy="72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B07DD5A5-5B2F-4C9E-AE83-887265E9E7F1}"/>
              </a:ext>
            </a:extLst>
          </p:cNvPr>
          <p:cNvGrpSpPr/>
          <p:nvPr/>
        </p:nvGrpSpPr>
        <p:grpSpPr>
          <a:xfrm>
            <a:off x="2951793" y="4509233"/>
            <a:ext cx="900115" cy="736846"/>
            <a:chOff x="2771770" y="2888931"/>
            <a:chExt cx="900115" cy="736846"/>
          </a:xfrm>
        </p:grpSpPr>
        <p:sp>
          <p:nvSpPr>
            <p:cNvPr id="24" name="楕円 23">
              <a:extLst>
                <a:ext uri="{FF2B5EF4-FFF2-40B4-BE49-F238E27FC236}">
                  <a16:creationId xmlns:a16="http://schemas.microsoft.com/office/drawing/2014/main" id="{3AA16F3D-BEB9-48B2-A1F0-A8C38828A27C}"/>
                </a:ext>
              </a:extLst>
            </p:cNvPr>
            <p:cNvSpPr>
              <a:spLocks noChangeAspect="1"/>
            </p:cNvSpPr>
            <p:nvPr/>
          </p:nvSpPr>
          <p:spPr>
            <a:xfrm>
              <a:off x="2951793" y="3068954"/>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DE31F2C1-A920-438B-8E5D-C5BF4D5276F0}"/>
                </a:ext>
              </a:extLst>
            </p:cNvPr>
            <p:cNvSpPr>
              <a:spLocks noChangeAspect="1"/>
            </p:cNvSpPr>
            <p:nvPr/>
          </p:nvSpPr>
          <p:spPr>
            <a:xfrm>
              <a:off x="3464239" y="2888931"/>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C097F17C-8317-485C-9A4D-12CE2A3F4F77}"/>
                </a:ext>
              </a:extLst>
            </p:cNvPr>
            <p:cNvSpPr>
              <a:spLocks noChangeAspect="1"/>
            </p:cNvSpPr>
            <p:nvPr/>
          </p:nvSpPr>
          <p:spPr>
            <a:xfrm>
              <a:off x="3599885" y="35537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49A8027-6600-4F10-BA23-029D63B778C9}"/>
                </a:ext>
              </a:extLst>
            </p:cNvPr>
            <p:cNvSpPr>
              <a:spLocks noChangeAspect="1"/>
            </p:cNvSpPr>
            <p:nvPr/>
          </p:nvSpPr>
          <p:spPr>
            <a:xfrm>
              <a:off x="2771770" y="3429000"/>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EABC3904-4CDE-463D-8C0C-689A129DCE17}"/>
                </a:ext>
              </a:extLst>
            </p:cNvPr>
            <p:cNvSpPr>
              <a:spLocks noChangeAspect="1"/>
            </p:cNvSpPr>
            <p:nvPr/>
          </p:nvSpPr>
          <p:spPr>
            <a:xfrm>
              <a:off x="3491862" y="31769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1FA5C9D-9641-4AB5-A4D4-9BBC75E628AE}"/>
                </a:ext>
              </a:extLst>
            </p:cNvPr>
            <p:cNvSpPr>
              <a:spLocks noChangeAspect="1"/>
            </p:cNvSpPr>
            <p:nvPr/>
          </p:nvSpPr>
          <p:spPr>
            <a:xfrm>
              <a:off x="3131816" y="31769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EFC1359C-8073-4ACE-B9DE-96EF86D8A273}"/>
                </a:ext>
              </a:extLst>
            </p:cNvPr>
            <p:cNvSpPr>
              <a:spLocks noChangeAspect="1"/>
            </p:cNvSpPr>
            <p:nvPr/>
          </p:nvSpPr>
          <p:spPr>
            <a:xfrm>
              <a:off x="2771770" y="2888931"/>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フリーフォーム: 図形 7">
            <a:extLst>
              <a:ext uri="{FF2B5EF4-FFF2-40B4-BE49-F238E27FC236}">
                <a16:creationId xmlns:a16="http://schemas.microsoft.com/office/drawing/2014/main" id="{A7D38AC3-2096-4E51-BC65-62E2A62C6ABC}"/>
              </a:ext>
            </a:extLst>
          </p:cNvPr>
          <p:cNvSpPr/>
          <p:nvPr/>
        </p:nvSpPr>
        <p:spPr>
          <a:xfrm>
            <a:off x="5868357" y="4536946"/>
            <a:ext cx="323850" cy="12724"/>
          </a:xfrm>
          <a:custGeom>
            <a:avLst/>
            <a:gdLst>
              <a:gd name="connsiteX0" fmla="*/ 0 w 323850"/>
              <a:gd name="connsiteY0" fmla="*/ 9549 h 12724"/>
              <a:gd name="connsiteX1" fmla="*/ 120650 w 323850"/>
              <a:gd name="connsiteY1" fmla="*/ 6374 h 12724"/>
              <a:gd name="connsiteX2" fmla="*/ 177800 w 323850"/>
              <a:gd name="connsiteY2" fmla="*/ 12724 h 12724"/>
              <a:gd name="connsiteX3" fmla="*/ 292100 w 323850"/>
              <a:gd name="connsiteY3" fmla="*/ 3199 h 12724"/>
              <a:gd name="connsiteX4" fmla="*/ 301625 w 323850"/>
              <a:gd name="connsiteY4" fmla="*/ 24 h 12724"/>
              <a:gd name="connsiteX5" fmla="*/ 323850 w 323850"/>
              <a:gd name="connsiteY5" fmla="*/ 6374 h 1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50" h="12724">
                <a:moveTo>
                  <a:pt x="0" y="9549"/>
                </a:moveTo>
                <a:cubicBezTo>
                  <a:pt x="40217" y="8491"/>
                  <a:pt x="80419" y="6374"/>
                  <a:pt x="120650" y="6374"/>
                </a:cubicBezTo>
                <a:cubicBezTo>
                  <a:pt x="155509" y="6374"/>
                  <a:pt x="154785" y="6970"/>
                  <a:pt x="177800" y="12724"/>
                </a:cubicBezTo>
                <a:lnTo>
                  <a:pt x="292100" y="3199"/>
                </a:lnTo>
                <a:cubicBezTo>
                  <a:pt x="295429" y="2858"/>
                  <a:pt x="298295" y="-309"/>
                  <a:pt x="301625" y="24"/>
                </a:cubicBezTo>
                <a:cubicBezTo>
                  <a:pt x="309292" y="791"/>
                  <a:pt x="323850" y="6374"/>
                  <a:pt x="323850" y="637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9416DEEA-DD8F-4767-87FF-41F7DCFBA153}"/>
              </a:ext>
            </a:extLst>
          </p:cNvPr>
          <p:cNvSpPr/>
          <p:nvPr/>
        </p:nvSpPr>
        <p:spPr>
          <a:xfrm>
            <a:off x="5189859" y="4533666"/>
            <a:ext cx="282575" cy="19285"/>
          </a:xfrm>
          <a:custGeom>
            <a:avLst/>
            <a:gdLst>
              <a:gd name="connsiteX0" fmla="*/ 0 w 282575"/>
              <a:gd name="connsiteY0" fmla="*/ 9760 h 19285"/>
              <a:gd name="connsiteX1" fmla="*/ 149225 w 282575"/>
              <a:gd name="connsiteY1" fmla="*/ 6585 h 19285"/>
              <a:gd name="connsiteX2" fmla="*/ 158750 w 282575"/>
              <a:gd name="connsiteY2" fmla="*/ 12935 h 19285"/>
              <a:gd name="connsiteX3" fmla="*/ 171450 w 282575"/>
              <a:gd name="connsiteY3" fmla="*/ 19285 h 19285"/>
              <a:gd name="connsiteX4" fmla="*/ 263525 w 282575"/>
              <a:gd name="connsiteY4" fmla="*/ 16110 h 19285"/>
              <a:gd name="connsiteX5" fmla="*/ 273050 w 282575"/>
              <a:gd name="connsiteY5" fmla="*/ 9760 h 19285"/>
              <a:gd name="connsiteX6" fmla="*/ 282575 w 282575"/>
              <a:gd name="connsiteY6" fmla="*/ 9760 h 19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75" h="19285">
                <a:moveTo>
                  <a:pt x="0" y="9760"/>
                </a:moveTo>
                <a:cubicBezTo>
                  <a:pt x="75684" y="299"/>
                  <a:pt x="74333" y="-4937"/>
                  <a:pt x="149225" y="6585"/>
                </a:cubicBezTo>
                <a:cubicBezTo>
                  <a:pt x="152997" y="7165"/>
                  <a:pt x="155437" y="11042"/>
                  <a:pt x="158750" y="12935"/>
                </a:cubicBezTo>
                <a:cubicBezTo>
                  <a:pt x="162859" y="15283"/>
                  <a:pt x="167217" y="17168"/>
                  <a:pt x="171450" y="19285"/>
                </a:cubicBezTo>
                <a:cubicBezTo>
                  <a:pt x="202142" y="18227"/>
                  <a:pt x="232949" y="18976"/>
                  <a:pt x="263525" y="16110"/>
                </a:cubicBezTo>
                <a:cubicBezTo>
                  <a:pt x="267324" y="15754"/>
                  <a:pt x="269430" y="10967"/>
                  <a:pt x="273050" y="9760"/>
                </a:cubicBezTo>
                <a:cubicBezTo>
                  <a:pt x="276062" y="8756"/>
                  <a:pt x="279400" y="9760"/>
                  <a:pt x="282575" y="976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41314D45-A028-4BD7-890D-5BA42A3931B6}"/>
              </a:ext>
            </a:extLst>
          </p:cNvPr>
          <p:cNvSpPr/>
          <p:nvPr/>
        </p:nvSpPr>
        <p:spPr>
          <a:xfrm>
            <a:off x="5381753" y="4717174"/>
            <a:ext cx="209550" cy="16163"/>
          </a:xfrm>
          <a:custGeom>
            <a:avLst/>
            <a:gdLst>
              <a:gd name="connsiteX0" fmla="*/ 0 w 209550"/>
              <a:gd name="connsiteY0" fmla="*/ 12629 h 16163"/>
              <a:gd name="connsiteX1" fmla="*/ 155575 w 209550"/>
              <a:gd name="connsiteY1" fmla="*/ 12629 h 16163"/>
              <a:gd name="connsiteX2" fmla="*/ 168275 w 209550"/>
              <a:gd name="connsiteY2" fmla="*/ 15804 h 16163"/>
              <a:gd name="connsiteX3" fmla="*/ 209550 w 209550"/>
              <a:gd name="connsiteY3" fmla="*/ 15804 h 16163"/>
            </a:gdLst>
            <a:ahLst/>
            <a:cxnLst>
              <a:cxn ang="0">
                <a:pos x="connsiteX0" y="connsiteY0"/>
              </a:cxn>
              <a:cxn ang="0">
                <a:pos x="connsiteX1" y="connsiteY1"/>
              </a:cxn>
              <a:cxn ang="0">
                <a:pos x="connsiteX2" y="connsiteY2"/>
              </a:cxn>
              <a:cxn ang="0">
                <a:pos x="connsiteX3" y="connsiteY3"/>
              </a:cxn>
            </a:cxnLst>
            <a:rect l="l" t="t" r="r" b="b"/>
            <a:pathLst>
              <a:path w="209550" h="16163">
                <a:moveTo>
                  <a:pt x="0" y="12629"/>
                </a:moveTo>
                <a:cubicBezTo>
                  <a:pt x="58501" y="-10771"/>
                  <a:pt x="15540" y="3877"/>
                  <a:pt x="155575" y="12629"/>
                </a:cubicBezTo>
                <a:cubicBezTo>
                  <a:pt x="159930" y="12901"/>
                  <a:pt x="163919" y="15548"/>
                  <a:pt x="168275" y="15804"/>
                </a:cubicBezTo>
                <a:cubicBezTo>
                  <a:pt x="182010" y="16612"/>
                  <a:pt x="195792" y="15804"/>
                  <a:pt x="209550" y="1580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3E8E221C-D43F-44FE-AF9E-0FA07814D0A4}"/>
              </a:ext>
            </a:extLst>
          </p:cNvPr>
          <p:cNvSpPr/>
          <p:nvPr/>
        </p:nvSpPr>
        <p:spPr>
          <a:xfrm>
            <a:off x="5994400" y="4833102"/>
            <a:ext cx="123825" cy="9926"/>
          </a:xfrm>
          <a:custGeom>
            <a:avLst/>
            <a:gdLst>
              <a:gd name="connsiteX0" fmla="*/ 0 w 123825"/>
              <a:gd name="connsiteY0" fmla="*/ 6650 h 9926"/>
              <a:gd name="connsiteX1" fmla="*/ 31750 w 123825"/>
              <a:gd name="connsiteY1" fmla="*/ 6650 h 9926"/>
              <a:gd name="connsiteX2" fmla="*/ 123825 w 123825"/>
              <a:gd name="connsiteY2" fmla="*/ 9825 h 9926"/>
            </a:gdLst>
            <a:ahLst/>
            <a:cxnLst>
              <a:cxn ang="0">
                <a:pos x="connsiteX0" y="connsiteY0"/>
              </a:cxn>
              <a:cxn ang="0">
                <a:pos x="connsiteX1" y="connsiteY1"/>
              </a:cxn>
              <a:cxn ang="0">
                <a:pos x="connsiteX2" y="connsiteY2"/>
              </a:cxn>
            </a:cxnLst>
            <a:rect l="l" t="t" r="r" b="b"/>
            <a:pathLst>
              <a:path w="123825" h="9926">
                <a:moveTo>
                  <a:pt x="0" y="6650"/>
                </a:moveTo>
                <a:cubicBezTo>
                  <a:pt x="30788" y="-5665"/>
                  <a:pt x="962" y="2032"/>
                  <a:pt x="31750" y="6650"/>
                </a:cubicBezTo>
                <a:cubicBezTo>
                  <a:pt x="59487" y="10811"/>
                  <a:pt x="95753" y="9825"/>
                  <a:pt x="123825" y="982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9A5B74B4-C3C2-4982-ACB5-A98B8642FB1C}"/>
              </a:ext>
            </a:extLst>
          </p:cNvPr>
          <p:cNvGrpSpPr/>
          <p:nvPr/>
        </p:nvGrpSpPr>
        <p:grpSpPr>
          <a:xfrm>
            <a:off x="5292092" y="4509233"/>
            <a:ext cx="900115" cy="736846"/>
            <a:chOff x="5292092" y="2888931"/>
            <a:chExt cx="900115" cy="736846"/>
          </a:xfrm>
        </p:grpSpPr>
        <p:sp>
          <p:nvSpPr>
            <p:cNvPr id="36" name="楕円 35">
              <a:extLst>
                <a:ext uri="{FF2B5EF4-FFF2-40B4-BE49-F238E27FC236}">
                  <a16:creationId xmlns:a16="http://schemas.microsoft.com/office/drawing/2014/main" id="{4A67E024-0A3B-48D9-8328-48878F2113FC}"/>
                </a:ext>
              </a:extLst>
            </p:cNvPr>
            <p:cNvSpPr>
              <a:spLocks noChangeAspect="1"/>
            </p:cNvSpPr>
            <p:nvPr/>
          </p:nvSpPr>
          <p:spPr>
            <a:xfrm>
              <a:off x="5472115" y="3068954"/>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81F85197-978F-4C5C-99F4-64EC0230B562}"/>
                </a:ext>
              </a:extLst>
            </p:cNvPr>
            <p:cNvSpPr>
              <a:spLocks noChangeAspect="1"/>
            </p:cNvSpPr>
            <p:nvPr/>
          </p:nvSpPr>
          <p:spPr>
            <a:xfrm>
              <a:off x="5984561" y="2888931"/>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1CDA7AAD-896A-4D30-9510-C6A4D11005AC}"/>
                </a:ext>
              </a:extLst>
            </p:cNvPr>
            <p:cNvSpPr>
              <a:spLocks noChangeAspect="1"/>
            </p:cNvSpPr>
            <p:nvPr/>
          </p:nvSpPr>
          <p:spPr>
            <a:xfrm>
              <a:off x="6120207" y="35537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666E904A-2DC9-462A-A8EF-B422967F6629}"/>
                </a:ext>
              </a:extLst>
            </p:cNvPr>
            <p:cNvSpPr>
              <a:spLocks noChangeAspect="1"/>
            </p:cNvSpPr>
            <p:nvPr/>
          </p:nvSpPr>
          <p:spPr>
            <a:xfrm>
              <a:off x="5292092" y="3429000"/>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3BCC597F-322A-4A9D-98FB-A5C4959EA014}"/>
                </a:ext>
              </a:extLst>
            </p:cNvPr>
            <p:cNvSpPr>
              <a:spLocks noChangeAspect="1"/>
            </p:cNvSpPr>
            <p:nvPr/>
          </p:nvSpPr>
          <p:spPr>
            <a:xfrm>
              <a:off x="6012184" y="31769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16C32549-B8CD-4725-A597-64620D0B8EDE}"/>
                </a:ext>
              </a:extLst>
            </p:cNvPr>
            <p:cNvSpPr>
              <a:spLocks noChangeAspect="1"/>
            </p:cNvSpPr>
            <p:nvPr/>
          </p:nvSpPr>
          <p:spPr>
            <a:xfrm>
              <a:off x="5652138" y="31769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88CEC16D-46B8-40B2-A4AC-CED4BBC78BF0}"/>
                </a:ext>
              </a:extLst>
            </p:cNvPr>
            <p:cNvSpPr>
              <a:spLocks noChangeAspect="1"/>
            </p:cNvSpPr>
            <p:nvPr/>
          </p:nvSpPr>
          <p:spPr>
            <a:xfrm>
              <a:off x="5292092" y="2888931"/>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6" name="フリーフォーム: 図形 55">
            <a:extLst>
              <a:ext uri="{FF2B5EF4-FFF2-40B4-BE49-F238E27FC236}">
                <a16:creationId xmlns:a16="http://schemas.microsoft.com/office/drawing/2014/main" id="{F5DC025A-92F9-49C4-95B1-02D4D7F2A836}"/>
              </a:ext>
            </a:extLst>
          </p:cNvPr>
          <p:cNvSpPr/>
          <p:nvPr/>
        </p:nvSpPr>
        <p:spPr>
          <a:xfrm>
            <a:off x="7475913" y="4338564"/>
            <a:ext cx="1324494" cy="233625"/>
          </a:xfrm>
          <a:custGeom>
            <a:avLst/>
            <a:gdLst>
              <a:gd name="connsiteX0" fmla="*/ 0 w 1324494"/>
              <a:gd name="connsiteY0" fmla="*/ 24938 h 233625"/>
              <a:gd name="connsiteX1" fmla="*/ 85898 w 1324494"/>
              <a:gd name="connsiteY1" fmla="*/ 144087 h 233625"/>
              <a:gd name="connsiteX2" fmla="*/ 105294 w 1324494"/>
              <a:gd name="connsiteY2" fmla="*/ 155171 h 233625"/>
              <a:gd name="connsiteX3" fmla="*/ 121920 w 1324494"/>
              <a:gd name="connsiteY3" fmla="*/ 166254 h 233625"/>
              <a:gd name="connsiteX4" fmla="*/ 130232 w 1324494"/>
              <a:gd name="connsiteY4" fmla="*/ 174567 h 233625"/>
              <a:gd name="connsiteX5" fmla="*/ 138545 w 1324494"/>
              <a:gd name="connsiteY5" fmla="*/ 177338 h 233625"/>
              <a:gd name="connsiteX6" fmla="*/ 146858 w 1324494"/>
              <a:gd name="connsiteY6" fmla="*/ 182880 h 233625"/>
              <a:gd name="connsiteX7" fmla="*/ 155171 w 1324494"/>
              <a:gd name="connsiteY7" fmla="*/ 185651 h 233625"/>
              <a:gd name="connsiteX8" fmla="*/ 313112 w 1324494"/>
              <a:gd name="connsiteY8" fmla="*/ 191193 h 233625"/>
              <a:gd name="connsiteX9" fmla="*/ 326967 w 1324494"/>
              <a:gd name="connsiteY9" fmla="*/ 202276 h 233625"/>
              <a:gd name="connsiteX10" fmla="*/ 351905 w 1324494"/>
              <a:gd name="connsiteY10" fmla="*/ 207818 h 233625"/>
              <a:gd name="connsiteX11" fmla="*/ 468283 w 1324494"/>
              <a:gd name="connsiteY11" fmla="*/ 202276 h 233625"/>
              <a:gd name="connsiteX12" fmla="*/ 479367 w 1324494"/>
              <a:gd name="connsiteY12" fmla="*/ 191193 h 233625"/>
              <a:gd name="connsiteX13" fmla="*/ 495992 w 1324494"/>
              <a:gd name="connsiteY13" fmla="*/ 185651 h 233625"/>
              <a:gd name="connsiteX14" fmla="*/ 534785 w 1324494"/>
              <a:gd name="connsiteY14" fmla="*/ 191193 h 233625"/>
              <a:gd name="connsiteX15" fmla="*/ 543098 w 1324494"/>
              <a:gd name="connsiteY15" fmla="*/ 193963 h 233625"/>
              <a:gd name="connsiteX16" fmla="*/ 568036 w 1324494"/>
              <a:gd name="connsiteY16" fmla="*/ 196734 h 233625"/>
              <a:gd name="connsiteX17" fmla="*/ 598516 w 1324494"/>
              <a:gd name="connsiteY17" fmla="*/ 202276 h 233625"/>
              <a:gd name="connsiteX18" fmla="*/ 606829 w 1324494"/>
              <a:gd name="connsiteY18" fmla="*/ 205047 h 233625"/>
              <a:gd name="connsiteX19" fmla="*/ 617912 w 1324494"/>
              <a:gd name="connsiteY19" fmla="*/ 207818 h 233625"/>
              <a:gd name="connsiteX20" fmla="*/ 723207 w 1324494"/>
              <a:gd name="connsiteY20" fmla="*/ 205047 h 233625"/>
              <a:gd name="connsiteX21" fmla="*/ 734291 w 1324494"/>
              <a:gd name="connsiteY21" fmla="*/ 202276 h 233625"/>
              <a:gd name="connsiteX22" fmla="*/ 753687 w 1324494"/>
              <a:gd name="connsiteY22" fmla="*/ 188422 h 233625"/>
              <a:gd name="connsiteX23" fmla="*/ 881149 w 1324494"/>
              <a:gd name="connsiteY23" fmla="*/ 191193 h 233625"/>
              <a:gd name="connsiteX24" fmla="*/ 892232 w 1324494"/>
              <a:gd name="connsiteY24" fmla="*/ 196734 h 233625"/>
              <a:gd name="connsiteX25" fmla="*/ 914400 w 1324494"/>
              <a:gd name="connsiteY25" fmla="*/ 199505 h 233625"/>
              <a:gd name="connsiteX26" fmla="*/ 933796 w 1324494"/>
              <a:gd name="connsiteY26" fmla="*/ 205047 h 233625"/>
              <a:gd name="connsiteX27" fmla="*/ 950422 w 1324494"/>
              <a:gd name="connsiteY27" fmla="*/ 213360 h 233625"/>
              <a:gd name="connsiteX28" fmla="*/ 964276 w 1324494"/>
              <a:gd name="connsiteY28" fmla="*/ 216131 h 233625"/>
              <a:gd name="connsiteX29" fmla="*/ 972589 w 1324494"/>
              <a:gd name="connsiteY29" fmla="*/ 224443 h 233625"/>
              <a:gd name="connsiteX30" fmla="*/ 1066800 w 1324494"/>
              <a:gd name="connsiteY30" fmla="*/ 227214 h 233625"/>
              <a:gd name="connsiteX31" fmla="*/ 1075112 w 1324494"/>
              <a:gd name="connsiteY31" fmla="*/ 224443 h 233625"/>
              <a:gd name="connsiteX32" fmla="*/ 1086196 w 1324494"/>
              <a:gd name="connsiteY32" fmla="*/ 221673 h 233625"/>
              <a:gd name="connsiteX33" fmla="*/ 1116676 w 1324494"/>
              <a:gd name="connsiteY33" fmla="*/ 210589 h 233625"/>
              <a:gd name="connsiteX34" fmla="*/ 1124989 w 1324494"/>
              <a:gd name="connsiteY34" fmla="*/ 205047 h 233625"/>
              <a:gd name="connsiteX35" fmla="*/ 1141614 w 1324494"/>
              <a:gd name="connsiteY35" fmla="*/ 191193 h 233625"/>
              <a:gd name="connsiteX36" fmla="*/ 1163782 w 1324494"/>
              <a:gd name="connsiteY36" fmla="*/ 185651 h 233625"/>
              <a:gd name="connsiteX37" fmla="*/ 1188720 w 1324494"/>
              <a:gd name="connsiteY37" fmla="*/ 169025 h 233625"/>
              <a:gd name="connsiteX38" fmla="*/ 1194262 w 1324494"/>
              <a:gd name="connsiteY38" fmla="*/ 160713 h 233625"/>
              <a:gd name="connsiteX39" fmla="*/ 1213658 w 1324494"/>
              <a:gd name="connsiteY39" fmla="*/ 146858 h 233625"/>
              <a:gd name="connsiteX40" fmla="*/ 1241367 w 1324494"/>
              <a:gd name="connsiteY40" fmla="*/ 119149 h 233625"/>
              <a:gd name="connsiteX41" fmla="*/ 1263534 w 1324494"/>
              <a:gd name="connsiteY41" fmla="*/ 91440 h 233625"/>
              <a:gd name="connsiteX42" fmla="*/ 1271847 w 1324494"/>
              <a:gd name="connsiteY42" fmla="*/ 85898 h 233625"/>
              <a:gd name="connsiteX43" fmla="*/ 1282931 w 1324494"/>
              <a:gd name="connsiteY43" fmla="*/ 58189 h 233625"/>
              <a:gd name="connsiteX44" fmla="*/ 1291243 w 1324494"/>
              <a:gd name="connsiteY44" fmla="*/ 55418 h 233625"/>
              <a:gd name="connsiteX45" fmla="*/ 1299556 w 1324494"/>
              <a:gd name="connsiteY45" fmla="*/ 36022 h 233625"/>
              <a:gd name="connsiteX46" fmla="*/ 1307869 w 1324494"/>
              <a:gd name="connsiteY46" fmla="*/ 30480 h 233625"/>
              <a:gd name="connsiteX47" fmla="*/ 1316182 w 1324494"/>
              <a:gd name="connsiteY47" fmla="*/ 13854 h 233625"/>
              <a:gd name="connsiteX48" fmla="*/ 1324494 w 1324494"/>
              <a:gd name="connsiteY48" fmla="*/ 0 h 2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24494" h="233625">
                <a:moveTo>
                  <a:pt x="0" y="24938"/>
                </a:moveTo>
                <a:cubicBezTo>
                  <a:pt x="120088" y="200782"/>
                  <a:pt x="36479" y="108788"/>
                  <a:pt x="85898" y="144087"/>
                </a:cubicBezTo>
                <a:cubicBezTo>
                  <a:pt x="100577" y="154572"/>
                  <a:pt x="91805" y="150674"/>
                  <a:pt x="105294" y="155171"/>
                </a:cubicBezTo>
                <a:cubicBezTo>
                  <a:pt x="117283" y="173152"/>
                  <a:pt x="102649" y="155241"/>
                  <a:pt x="121920" y="166254"/>
                </a:cubicBezTo>
                <a:cubicBezTo>
                  <a:pt x="125322" y="168198"/>
                  <a:pt x="126972" y="172393"/>
                  <a:pt x="130232" y="174567"/>
                </a:cubicBezTo>
                <a:cubicBezTo>
                  <a:pt x="132662" y="176187"/>
                  <a:pt x="135932" y="176032"/>
                  <a:pt x="138545" y="177338"/>
                </a:cubicBezTo>
                <a:cubicBezTo>
                  <a:pt x="141524" y="178827"/>
                  <a:pt x="143879" y="181391"/>
                  <a:pt x="146858" y="182880"/>
                </a:cubicBezTo>
                <a:cubicBezTo>
                  <a:pt x="149471" y="184186"/>
                  <a:pt x="152254" y="185505"/>
                  <a:pt x="155171" y="185651"/>
                </a:cubicBezTo>
                <a:cubicBezTo>
                  <a:pt x="207785" y="188282"/>
                  <a:pt x="260465" y="189346"/>
                  <a:pt x="313112" y="191193"/>
                </a:cubicBezTo>
                <a:cubicBezTo>
                  <a:pt x="317730" y="194887"/>
                  <a:pt x="321797" y="199404"/>
                  <a:pt x="326967" y="202276"/>
                </a:cubicBezTo>
                <a:cubicBezTo>
                  <a:pt x="329168" y="203499"/>
                  <a:pt x="350951" y="207627"/>
                  <a:pt x="351905" y="207818"/>
                </a:cubicBezTo>
                <a:lnTo>
                  <a:pt x="468283" y="202276"/>
                </a:lnTo>
                <a:cubicBezTo>
                  <a:pt x="487843" y="200972"/>
                  <a:pt x="467197" y="199886"/>
                  <a:pt x="479367" y="191193"/>
                </a:cubicBezTo>
                <a:cubicBezTo>
                  <a:pt x="484120" y="187798"/>
                  <a:pt x="495992" y="185651"/>
                  <a:pt x="495992" y="185651"/>
                </a:cubicBezTo>
                <a:cubicBezTo>
                  <a:pt x="508923" y="187498"/>
                  <a:pt x="521921" y="188923"/>
                  <a:pt x="534785" y="191193"/>
                </a:cubicBezTo>
                <a:cubicBezTo>
                  <a:pt x="537661" y="191701"/>
                  <a:pt x="540217" y="193483"/>
                  <a:pt x="543098" y="193963"/>
                </a:cubicBezTo>
                <a:cubicBezTo>
                  <a:pt x="551348" y="195338"/>
                  <a:pt x="559765" y="195493"/>
                  <a:pt x="568036" y="196734"/>
                </a:cubicBezTo>
                <a:cubicBezTo>
                  <a:pt x="578248" y="198266"/>
                  <a:pt x="588419" y="200112"/>
                  <a:pt x="598516" y="202276"/>
                </a:cubicBezTo>
                <a:cubicBezTo>
                  <a:pt x="601372" y="202888"/>
                  <a:pt x="604021" y="204245"/>
                  <a:pt x="606829" y="205047"/>
                </a:cubicBezTo>
                <a:cubicBezTo>
                  <a:pt x="610491" y="206093"/>
                  <a:pt x="614218" y="206894"/>
                  <a:pt x="617912" y="207818"/>
                </a:cubicBezTo>
                <a:cubicBezTo>
                  <a:pt x="653010" y="206894"/>
                  <a:pt x="688136" y="206717"/>
                  <a:pt x="723207" y="205047"/>
                </a:cubicBezTo>
                <a:cubicBezTo>
                  <a:pt x="727011" y="204866"/>
                  <a:pt x="731122" y="204389"/>
                  <a:pt x="734291" y="202276"/>
                </a:cubicBezTo>
                <a:cubicBezTo>
                  <a:pt x="768524" y="179453"/>
                  <a:pt x="698006" y="210690"/>
                  <a:pt x="753687" y="188422"/>
                </a:cubicBezTo>
                <a:cubicBezTo>
                  <a:pt x="796174" y="189346"/>
                  <a:pt x="838728" y="188648"/>
                  <a:pt x="881149" y="191193"/>
                </a:cubicBezTo>
                <a:cubicBezTo>
                  <a:pt x="885272" y="191440"/>
                  <a:pt x="888225" y="195732"/>
                  <a:pt x="892232" y="196734"/>
                </a:cubicBezTo>
                <a:cubicBezTo>
                  <a:pt x="899457" y="198540"/>
                  <a:pt x="907011" y="198581"/>
                  <a:pt x="914400" y="199505"/>
                </a:cubicBezTo>
                <a:cubicBezTo>
                  <a:pt x="919431" y="200763"/>
                  <a:pt x="928686" y="202776"/>
                  <a:pt x="933796" y="205047"/>
                </a:cubicBezTo>
                <a:cubicBezTo>
                  <a:pt x="939458" y="207563"/>
                  <a:pt x="944599" y="211242"/>
                  <a:pt x="950422" y="213360"/>
                </a:cubicBezTo>
                <a:cubicBezTo>
                  <a:pt x="954848" y="214969"/>
                  <a:pt x="959658" y="215207"/>
                  <a:pt x="964276" y="216131"/>
                </a:cubicBezTo>
                <a:cubicBezTo>
                  <a:pt x="967047" y="218902"/>
                  <a:pt x="969084" y="222691"/>
                  <a:pt x="972589" y="224443"/>
                </a:cubicBezTo>
                <a:cubicBezTo>
                  <a:pt x="1006024" y="241160"/>
                  <a:pt x="1024427" y="230604"/>
                  <a:pt x="1066800" y="227214"/>
                </a:cubicBezTo>
                <a:cubicBezTo>
                  <a:pt x="1069571" y="226290"/>
                  <a:pt x="1072304" y="225245"/>
                  <a:pt x="1075112" y="224443"/>
                </a:cubicBezTo>
                <a:cubicBezTo>
                  <a:pt x="1078774" y="223397"/>
                  <a:pt x="1082716" y="223220"/>
                  <a:pt x="1086196" y="221673"/>
                </a:cubicBezTo>
                <a:cubicBezTo>
                  <a:pt x="1115330" y="208726"/>
                  <a:pt x="1083826" y="216064"/>
                  <a:pt x="1116676" y="210589"/>
                </a:cubicBezTo>
                <a:cubicBezTo>
                  <a:pt x="1119447" y="208742"/>
                  <a:pt x="1122360" y="207092"/>
                  <a:pt x="1124989" y="205047"/>
                </a:cubicBezTo>
                <a:cubicBezTo>
                  <a:pt x="1130683" y="200618"/>
                  <a:pt x="1135612" y="195194"/>
                  <a:pt x="1141614" y="191193"/>
                </a:cubicBezTo>
                <a:cubicBezTo>
                  <a:pt x="1145266" y="188758"/>
                  <a:pt x="1161783" y="186051"/>
                  <a:pt x="1163782" y="185651"/>
                </a:cubicBezTo>
                <a:cubicBezTo>
                  <a:pt x="1170377" y="181693"/>
                  <a:pt x="1182948" y="174797"/>
                  <a:pt x="1188720" y="169025"/>
                </a:cubicBezTo>
                <a:cubicBezTo>
                  <a:pt x="1191075" y="166670"/>
                  <a:pt x="1191907" y="163068"/>
                  <a:pt x="1194262" y="160713"/>
                </a:cubicBezTo>
                <a:cubicBezTo>
                  <a:pt x="1219528" y="135447"/>
                  <a:pt x="1193196" y="165746"/>
                  <a:pt x="1213658" y="146858"/>
                </a:cubicBezTo>
                <a:cubicBezTo>
                  <a:pt x="1223256" y="137998"/>
                  <a:pt x="1234121" y="130017"/>
                  <a:pt x="1241367" y="119149"/>
                </a:cubicBezTo>
                <a:cubicBezTo>
                  <a:pt x="1247932" y="109301"/>
                  <a:pt x="1254327" y="99113"/>
                  <a:pt x="1263534" y="91440"/>
                </a:cubicBezTo>
                <a:cubicBezTo>
                  <a:pt x="1266092" y="89308"/>
                  <a:pt x="1269076" y="87745"/>
                  <a:pt x="1271847" y="85898"/>
                </a:cubicBezTo>
                <a:cubicBezTo>
                  <a:pt x="1274485" y="77984"/>
                  <a:pt x="1279145" y="63237"/>
                  <a:pt x="1282931" y="58189"/>
                </a:cubicBezTo>
                <a:cubicBezTo>
                  <a:pt x="1284683" y="55853"/>
                  <a:pt x="1288472" y="56342"/>
                  <a:pt x="1291243" y="55418"/>
                </a:cubicBezTo>
                <a:cubicBezTo>
                  <a:pt x="1293168" y="49643"/>
                  <a:pt x="1295751" y="40588"/>
                  <a:pt x="1299556" y="36022"/>
                </a:cubicBezTo>
                <a:cubicBezTo>
                  <a:pt x="1301688" y="33464"/>
                  <a:pt x="1305098" y="32327"/>
                  <a:pt x="1307869" y="30480"/>
                </a:cubicBezTo>
                <a:cubicBezTo>
                  <a:pt x="1312950" y="15237"/>
                  <a:pt x="1307587" y="28896"/>
                  <a:pt x="1316182" y="13854"/>
                </a:cubicBezTo>
                <a:cubicBezTo>
                  <a:pt x="1324350" y="-440"/>
                  <a:pt x="1318156" y="6338"/>
                  <a:pt x="1324494"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7BCDFA49-7AEB-46CD-B214-617B9D7D1DDE}"/>
              </a:ext>
            </a:extLst>
          </p:cNvPr>
          <p:cNvSpPr/>
          <p:nvPr/>
        </p:nvSpPr>
        <p:spPr>
          <a:xfrm>
            <a:off x="7650480" y="4687669"/>
            <a:ext cx="343593" cy="27844"/>
          </a:xfrm>
          <a:custGeom>
            <a:avLst/>
            <a:gdLst>
              <a:gd name="connsiteX0" fmla="*/ 0 w 343593"/>
              <a:gd name="connsiteY0" fmla="*/ 5571 h 27844"/>
              <a:gd name="connsiteX1" fmla="*/ 119149 w 343593"/>
              <a:gd name="connsiteY1" fmla="*/ 29 h 27844"/>
              <a:gd name="connsiteX2" fmla="*/ 149629 w 343593"/>
              <a:gd name="connsiteY2" fmla="*/ 13884 h 27844"/>
              <a:gd name="connsiteX3" fmla="*/ 174567 w 343593"/>
              <a:gd name="connsiteY3" fmla="*/ 19426 h 27844"/>
              <a:gd name="connsiteX4" fmla="*/ 185651 w 343593"/>
              <a:gd name="connsiteY4" fmla="*/ 27738 h 27844"/>
              <a:gd name="connsiteX5" fmla="*/ 254924 w 343593"/>
              <a:gd name="connsiteY5" fmla="*/ 22197 h 27844"/>
              <a:gd name="connsiteX6" fmla="*/ 279862 w 343593"/>
              <a:gd name="connsiteY6" fmla="*/ 16655 h 27844"/>
              <a:gd name="connsiteX7" fmla="*/ 343593 w 343593"/>
              <a:gd name="connsiteY7" fmla="*/ 16655 h 27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93" h="27844">
                <a:moveTo>
                  <a:pt x="0" y="5571"/>
                </a:moveTo>
                <a:cubicBezTo>
                  <a:pt x="39716" y="3724"/>
                  <a:pt x="79398" y="840"/>
                  <a:pt x="119149" y="29"/>
                </a:cubicBezTo>
                <a:cubicBezTo>
                  <a:pt x="139798" y="-392"/>
                  <a:pt x="133294" y="3674"/>
                  <a:pt x="149629" y="13884"/>
                </a:cubicBezTo>
                <a:cubicBezTo>
                  <a:pt x="154590" y="16984"/>
                  <a:pt x="171761" y="18958"/>
                  <a:pt x="174567" y="19426"/>
                </a:cubicBezTo>
                <a:cubicBezTo>
                  <a:pt x="178262" y="22197"/>
                  <a:pt x="181036" y="27579"/>
                  <a:pt x="185651" y="27738"/>
                </a:cubicBezTo>
                <a:cubicBezTo>
                  <a:pt x="208802" y="28536"/>
                  <a:pt x="231891" y="24665"/>
                  <a:pt x="254924" y="22197"/>
                </a:cubicBezTo>
                <a:cubicBezTo>
                  <a:pt x="292599" y="18161"/>
                  <a:pt x="214121" y="18922"/>
                  <a:pt x="279862" y="16655"/>
                </a:cubicBezTo>
                <a:cubicBezTo>
                  <a:pt x="301093" y="15923"/>
                  <a:pt x="322349" y="16655"/>
                  <a:pt x="343593" y="1665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B113C306-148B-4AE8-BC1D-E01A44DC1F28}"/>
              </a:ext>
            </a:extLst>
          </p:cNvPr>
          <p:cNvSpPr/>
          <p:nvPr/>
        </p:nvSpPr>
        <p:spPr>
          <a:xfrm>
            <a:off x="8287789" y="4804077"/>
            <a:ext cx="216131" cy="20856"/>
          </a:xfrm>
          <a:custGeom>
            <a:avLst/>
            <a:gdLst>
              <a:gd name="connsiteX0" fmla="*/ 0 w 216131"/>
              <a:gd name="connsiteY0" fmla="*/ 11083 h 20856"/>
              <a:gd name="connsiteX1" fmla="*/ 66502 w 216131"/>
              <a:gd name="connsiteY1" fmla="*/ 0 h 20856"/>
              <a:gd name="connsiteX2" fmla="*/ 85898 w 216131"/>
              <a:gd name="connsiteY2" fmla="*/ 13854 h 20856"/>
              <a:gd name="connsiteX3" fmla="*/ 146858 w 216131"/>
              <a:gd name="connsiteY3" fmla="*/ 16625 h 20856"/>
              <a:gd name="connsiteX4" fmla="*/ 216131 w 216131"/>
              <a:gd name="connsiteY4" fmla="*/ 19396 h 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31" h="20856">
                <a:moveTo>
                  <a:pt x="0" y="11083"/>
                </a:moveTo>
                <a:cubicBezTo>
                  <a:pt x="22167" y="7389"/>
                  <a:pt x="44043" y="802"/>
                  <a:pt x="66502" y="0"/>
                </a:cubicBezTo>
                <a:cubicBezTo>
                  <a:pt x="70071" y="-127"/>
                  <a:pt x="81084" y="13276"/>
                  <a:pt x="85898" y="13854"/>
                </a:cubicBezTo>
                <a:cubicBezTo>
                  <a:pt x="106094" y="16278"/>
                  <a:pt x="126538" y="15701"/>
                  <a:pt x="146858" y="16625"/>
                </a:cubicBezTo>
                <a:cubicBezTo>
                  <a:pt x="176759" y="24100"/>
                  <a:pt x="154134" y="19396"/>
                  <a:pt x="216131" y="1939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165798B1-C3BB-4991-8BE7-A3575FABEB96}"/>
              </a:ext>
            </a:extLst>
          </p:cNvPr>
          <p:cNvSpPr/>
          <p:nvPr/>
        </p:nvSpPr>
        <p:spPr>
          <a:xfrm>
            <a:off x="7960822" y="4820702"/>
            <a:ext cx="141316" cy="8610"/>
          </a:xfrm>
          <a:custGeom>
            <a:avLst/>
            <a:gdLst>
              <a:gd name="connsiteX0" fmla="*/ 0 w 141316"/>
              <a:gd name="connsiteY0" fmla="*/ 0 h 8610"/>
              <a:gd name="connsiteX1" fmla="*/ 110836 w 141316"/>
              <a:gd name="connsiteY1" fmla="*/ 5542 h 8610"/>
              <a:gd name="connsiteX2" fmla="*/ 119149 w 141316"/>
              <a:gd name="connsiteY2" fmla="*/ 8313 h 8610"/>
              <a:gd name="connsiteX3" fmla="*/ 141316 w 141316"/>
              <a:gd name="connsiteY3" fmla="*/ 8313 h 8610"/>
            </a:gdLst>
            <a:ahLst/>
            <a:cxnLst>
              <a:cxn ang="0">
                <a:pos x="connsiteX0" y="connsiteY0"/>
              </a:cxn>
              <a:cxn ang="0">
                <a:pos x="connsiteX1" y="connsiteY1"/>
              </a:cxn>
              <a:cxn ang="0">
                <a:pos x="connsiteX2" y="connsiteY2"/>
              </a:cxn>
              <a:cxn ang="0">
                <a:pos x="connsiteX3" y="connsiteY3"/>
              </a:cxn>
            </a:cxnLst>
            <a:rect l="l" t="t" r="r" b="b"/>
            <a:pathLst>
              <a:path w="141316" h="8610">
                <a:moveTo>
                  <a:pt x="0" y="0"/>
                </a:moveTo>
                <a:lnTo>
                  <a:pt x="110836" y="5542"/>
                </a:lnTo>
                <a:cubicBezTo>
                  <a:pt x="113750" y="5745"/>
                  <a:pt x="116240" y="8049"/>
                  <a:pt x="119149" y="8313"/>
                </a:cubicBezTo>
                <a:cubicBezTo>
                  <a:pt x="126508" y="8982"/>
                  <a:pt x="133927" y="8313"/>
                  <a:pt x="141316" y="831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D80428D2-7DB5-4E48-8929-3E9317201E2F}"/>
              </a:ext>
            </a:extLst>
          </p:cNvPr>
          <p:cNvGrpSpPr/>
          <p:nvPr/>
        </p:nvGrpSpPr>
        <p:grpSpPr>
          <a:xfrm>
            <a:off x="7632391" y="4492479"/>
            <a:ext cx="900115" cy="736846"/>
            <a:chOff x="5292092" y="2888931"/>
            <a:chExt cx="900115" cy="736846"/>
          </a:xfrm>
        </p:grpSpPr>
        <p:sp>
          <p:nvSpPr>
            <p:cNvPr id="49" name="楕円 48">
              <a:extLst>
                <a:ext uri="{FF2B5EF4-FFF2-40B4-BE49-F238E27FC236}">
                  <a16:creationId xmlns:a16="http://schemas.microsoft.com/office/drawing/2014/main" id="{033B5A28-6CCD-4C1A-BC0E-93EB226DB98B}"/>
                </a:ext>
              </a:extLst>
            </p:cNvPr>
            <p:cNvSpPr>
              <a:spLocks noChangeAspect="1"/>
            </p:cNvSpPr>
            <p:nvPr/>
          </p:nvSpPr>
          <p:spPr>
            <a:xfrm>
              <a:off x="5472115" y="3068954"/>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1BA97533-4439-4F84-A3FD-B1BB126C3421}"/>
                </a:ext>
              </a:extLst>
            </p:cNvPr>
            <p:cNvSpPr>
              <a:spLocks noChangeAspect="1"/>
            </p:cNvSpPr>
            <p:nvPr/>
          </p:nvSpPr>
          <p:spPr>
            <a:xfrm>
              <a:off x="5984561" y="2888931"/>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D8AEC011-541C-4770-808C-15FA39B5E578}"/>
                </a:ext>
              </a:extLst>
            </p:cNvPr>
            <p:cNvSpPr>
              <a:spLocks noChangeAspect="1"/>
            </p:cNvSpPr>
            <p:nvPr/>
          </p:nvSpPr>
          <p:spPr>
            <a:xfrm>
              <a:off x="6120207" y="35537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0397925-76D6-4AEE-A637-DFDDD2393F68}"/>
                </a:ext>
              </a:extLst>
            </p:cNvPr>
            <p:cNvSpPr>
              <a:spLocks noChangeAspect="1"/>
            </p:cNvSpPr>
            <p:nvPr/>
          </p:nvSpPr>
          <p:spPr>
            <a:xfrm>
              <a:off x="5292092" y="3429000"/>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19A3BA0C-F63A-488B-84F8-8D4A1E03B945}"/>
                </a:ext>
              </a:extLst>
            </p:cNvPr>
            <p:cNvSpPr>
              <a:spLocks noChangeAspect="1"/>
            </p:cNvSpPr>
            <p:nvPr/>
          </p:nvSpPr>
          <p:spPr>
            <a:xfrm>
              <a:off x="6012184" y="31769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1515417-B9DD-4649-A2AA-DBF2B5D60038}"/>
                </a:ext>
              </a:extLst>
            </p:cNvPr>
            <p:cNvSpPr>
              <a:spLocks noChangeAspect="1"/>
            </p:cNvSpPr>
            <p:nvPr/>
          </p:nvSpPr>
          <p:spPr>
            <a:xfrm>
              <a:off x="5652138" y="3176977"/>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C7E421A2-6D38-4DDA-A236-1FF9A8BEBE3A}"/>
                </a:ext>
              </a:extLst>
            </p:cNvPr>
            <p:cNvSpPr>
              <a:spLocks noChangeAspect="1"/>
            </p:cNvSpPr>
            <p:nvPr/>
          </p:nvSpPr>
          <p:spPr>
            <a:xfrm>
              <a:off x="5292092" y="2888931"/>
              <a:ext cx="72000" cy="72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996968F3-74E9-4F65-972F-B84C4B2E9A1D}"/>
              </a:ext>
            </a:extLst>
          </p:cNvPr>
          <p:cNvGrpSpPr/>
          <p:nvPr/>
        </p:nvGrpSpPr>
        <p:grpSpPr>
          <a:xfrm>
            <a:off x="2951793" y="3625871"/>
            <a:ext cx="1080138" cy="720093"/>
            <a:chOff x="2771770" y="2528884"/>
            <a:chExt cx="1080138" cy="720093"/>
          </a:xfrm>
        </p:grpSpPr>
        <p:grpSp>
          <p:nvGrpSpPr>
            <p:cNvPr id="72" name="グループ化 71">
              <a:extLst>
                <a:ext uri="{FF2B5EF4-FFF2-40B4-BE49-F238E27FC236}">
                  <a16:creationId xmlns:a16="http://schemas.microsoft.com/office/drawing/2014/main" id="{4425E5DF-6875-4D97-ADE0-6A62047B6074}"/>
                </a:ext>
              </a:extLst>
            </p:cNvPr>
            <p:cNvGrpSpPr/>
            <p:nvPr/>
          </p:nvGrpSpPr>
          <p:grpSpPr>
            <a:xfrm>
              <a:off x="2951793" y="2528884"/>
              <a:ext cx="720725" cy="720093"/>
              <a:chOff x="3851275" y="2528884"/>
              <a:chExt cx="720725" cy="720093"/>
            </a:xfrm>
          </p:grpSpPr>
          <p:cxnSp>
            <p:nvCxnSpPr>
              <p:cNvPr id="65" name="直線コネクタ 64">
                <a:extLst>
                  <a:ext uri="{FF2B5EF4-FFF2-40B4-BE49-F238E27FC236}">
                    <a16:creationId xmlns:a16="http://schemas.microsoft.com/office/drawing/2014/main" id="{E52A3508-CD13-432E-ABBC-69E8D8B805C5}"/>
                  </a:ext>
                </a:extLst>
              </p:cNvPr>
              <p:cNvCxnSpPr>
                <a:cxnSpLocks/>
              </p:cNvCxnSpPr>
              <p:nvPr/>
            </p:nvCxnSpPr>
            <p:spPr>
              <a:xfrm>
                <a:off x="3851275" y="2528885"/>
                <a:ext cx="0" cy="360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円弧 65">
                <a:extLst>
                  <a:ext uri="{FF2B5EF4-FFF2-40B4-BE49-F238E27FC236}">
                    <a16:creationId xmlns:a16="http://schemas.microsoft.com/office/drawing/2014/main" id="{E66476E1-31DF-4AB2-B7E7-4215983C6FFD}"/>
                  </a:ext>
                </a:extLst>
              </p:cNvPr>
              <p:cNvSpPr/>
              <p:nvPr/>
            </p:nvSpPr>
            <p:spPr>
              <a:xfrm rot="10800000">
                <a:off x="3851908" y="2528884"/>
                <a:ext cx="719780" cy="72009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円弧 66">
                <a:extLst>
                  <a:ext uri="{FF2B5EF4-FFF2-40B4-BE49-F238E27FC236}">
                    <a16:creationId xmlns:a16="http://schemas.microsoft.com/office/drawing/2014/main" id="{E2976B12-6053-41B3-8E0B-E7BD0F38530A}"/>
                  </a:ext>
                </a:extLst>
              </p:cNvPr>
              <p:cNvSpPr/>
              <p:nvPr/>
            </p:nvSpPr>
            <p:spPr>
              <a:xfrm flipV="1">
                <a:off x="3851908" y="2528885"/>
                <a:ext cx="719780" cy="72009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A04CB9B9-FFD9-495A-82AA-E4131B2626E9}"/>
                  </a:ext>
                </a:extLst>
              </p:cNvPr>
              <p:cNvCxnSpPr>
                <a:cxnSpLocks/>
              </p:cNvCxnSpPr>
              <p:nvPr/>
            </p:nvCxnSpPr>
            <p:spPr>
              <a:xfrm>
                <a:off x="4571688" y="2528885"/>
                <a:ext cx="312" cy="360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4" name="直線矢印コネクタ 73">
              <a:extLst>
                <a:ext uri="{FF2B5EF4-FFF2-40B4-BE49-F238E27FC236}">
                  <a16:creationId xmlns:a16="http://schemas.microsoft.com/office/drawing/2014/main" id="{39A8DA30-02D0-4D8E-8E7B-B7AE99BE036E}"/>
                </a:ext>
              </a:extLst>
            </p:cNvPr>
            <p:cNvCxnSpPr/>
            <p:nvPr/>
          </p:nvCxnSpPr>
          <p:spPr>
            <a:xfrm flipH="1">
              <a:off x="2771770" y="3068954"/>
              <a:ext cx="1800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F1C5B965-D630-4672-A5E4-71CFAF7B1218}"/>
                </a:ext>
              </a:extLst>
            </p:cNvPr>
            <p:cNvCxnSpPr>
              <a:cxnSpLocks/>
            </p:cNvCxnSpPr>
            <p:nvPr/>
          </p:nvCxnSpPr>
          <p:spPr>
            <a:xfrm>
              <a:off x="3671885" y="3068954"/>
              <a:ext cx="1800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グループ化 76">
            <a:extLst>
              <a:ext uri="{FF2B5EF4-FFF2-40B4-BE49-F238E27FC236}">
                <a16:creationId xmlns:a16="http://schemas.microsoft.com/office/drawing/2014/main" id="{7E6C47FF-BDB5-4E27-BE40-869081136B77}"/>
              </a:ext>
            </a:extLst>
          </p:cNvPr>
          <p:cNvGrpSpPr/>
          <p:nvPr/>
        </p:nvGrpSpPr>
        <p:grpSpPr>
          <a:xfrm>
            <a:off x="5112069" y="3625871"/>
            <a:ext cx="1080138" cy="720093"/>
            <a:chOff x="2771770" y="2528884"/>
            <a:chExt cx="1080138" cy="720093"/>
          </a:xfrm>
        </p:grpSpPr>
        <p:grpSp>
          <p:nvGrpSpPr>
            <p:cNvPr id="78" name="グループ化 77">
              <a:extLst>
                <a:ext uri="{FF2B5EF4-FFF2-40B4-BE49-F238E27FC236}">
                  <a16:creationId xmlns:a16="http://schemas.microsoft.com/office/drawing/2014/main" id="{D7E80AB3-04E3-4FB9-AD63-824D00BA9F6A}"/>
                </a:ext>
              </a:extLst>
            </p:cNvPr>
            <p:cNvGrpSpPr/>
            <p:nvPr/>
          </p:nvGrpSpPr>
          <p:grpSpPr>
            <a:xfrm>
              <a:off x="2951793" y="2528884"/>
              <a:ext cx="720725" cy="720093"/>
              <a:chOff x="3851275" y="2528884"/>
              <a:chExt cx="720725" cy="720093"/>
            </a:xfrm>
          </p:grpSpPr>
          <p:cxnSp>
            <p:nvCxnSpPr>
              <p:cNvPr id="81" name="直線コネクタ 80">
                <a:extLst>
                  <a:ext uri="{FF2B5EF4-FFF2-40B4-BE49-F238E27FC236}">
                    <a16:creationId xmlns:a16="http://schemas.microsoft.com/office/drawing/2014/main" id="{C5E41890-C69E-4EFC-AFE6-A918C8C18FCA}"/>
                  </a:ext>
                </a:extLst>
              </p:cNvPr>
              <p:cNvCxnSpPr>
                <a:cxnSpLocks/>
              </p:cNvCxnSpPr>
              <p:nvPr/>
            </p:nvCxnSpPr>
            <p:spPr>
              <a:xfrm>
                <a:off x="3851275" y="2528885"/>
                <a:ext cx="0" cy="360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円弧 81">
                <a:extLst>
                  <a:ext uri="{FF2B5EF4-FFF2-40B4-BE49-F238E27FC236}">
                    <a16:creationId xmlns:a16="http://schemas.microsoft.com/office/drawing/2014/main" id="{E0E09681-59B9-4E0E-A492-AB7F8229C02F}"/>
                  </a:ext>
                </a:extLst>
              </p:cNvPr>
              <p:cNvSpPr/>
              <p:nvPr/>
            </p:nvSpPr>
            <p:spPr>
              <a:xfrm rot="10800000">
                <a:off x="3851908" y="2528884"/>
                <a:ext cx="719780" cy="72009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円弧 82">
                <a:extLst>
                  <a:ext uri="{FF2B5EF4-FFF2-40B4-BE49-F238E27FC236}">
                    <a16:creationId xmlns:a16="http://schemas.microsoft.com/office/drawing/2014/main" id="{752C9CE2-D614-4696-BC85-F3293E63C99F}"/>
                  </a:ext>
                </a:extLst>
              </p:cNvPr>
              <p:cNvSpPr/>
              <p:nvPr/>
            </p:nvSpPr>
            <p:spPr>
              <a:xfrm flipV="1">
                <a:off x="3851908" y="2528885"/>
                <a:ext cx="719780" cy="72009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4" name="直線コネクタ 83">
                <a:extLst>
                  <a:ext uri="{FF2B5EF4-FFF2-40B4-BE49-F238E27FC236}">
                    <a16:creationId xmlns:a16="http://schemas.microsoft.com/office/drawing/2014/main" id="{66776198-CFE3-41D9-A87C-45942312E46F}"/>
                  </a:ext>
                </a:extLst>
              </p:cNvPr>
              <p:cNvCxnSpPr>
                <a:cxnSpLocks/>
              </p:cNvCxnSpPr>
              <p:nvPr/>
            </p:nvCxnSpPr>
            <p:spPr>
              <a:xfrm>
                <a:off x="4571688" y="2528885"/>
                <a:ext cx="312" cy="360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9" name="直線矢印コネクタ 78">
              <a:extLst>
                <a:ext uri="{FF2B5EF4-FFF2-40B4-BE49-F238E27FC236}">
                  <a16:creationId xmlns:a16="http://schemas.microsoft.com/office/drawing/2014/main" id="{8174355A-F334-4C79-B0B4-09F628410C24}"/>
                </a:ext>
              </a:extLst>
            </p:cNvPr>
            <p:cNvCxnSpPr/>
            <p:nvPr/>
          </p:nvCxnSpPr>
          <p:spPr>
            <a:xfrm flipH="1">
              <a:off x="2771770" y="3068954"/>
              <a:ext cx="1800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9F0B338C-460B-45B3-AD44-E2F30A5222C3}"/>
                </a:ext>
              </a:extLst>
            </p:cNvPr>
            <p:cNvCxnSpPr>
              <a:cxnSpLocks/>
            </p:cNvCxnSpPr>
            <p:nvPr/>
          </p:nvCxnSpPr>
          <p:spPr>
            <a:xfrm>
              <a:off x="3671885" y="3068954"/>
              <a:ext cx="1800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5" name="グループ化 84">
            <a:extLst>
              <a:ext uri="{FF2B5EF4-FFF2-40B4-BE49-F238E27FC236}">
                <a16:creationId xmlns:a16="http://schemas.microsoft.com/office/drawing/2014/main" id="{B9DFEC57-1C3B-4750-90B9-C2A37F931BEA}"/>
              </a:ext>
            </a:extLst>
          </p:cNvPr>
          <p:cNvGrpSpPr/>
          <p:nvPr/>
        </p:nvGrpSpPr>
        <p:grpSpPr>
          <a:xfrm>
            <a:off x="7632391" y="3625872"/>
            <a:ext cx="1080138" cy="720093"/>
            <a:chOff x="2771770" y="2528884"/>
            <a:chExt cx="1080138" cy="720093"/>
          </a:xfrm>
        </p:grpSpPr>
        <p:grpSp>
          <p:nvGrpSpPr>
            <p:cNvPr id="86" name="グループ化 85">
              <a:extLst>
                <a:ext uri="{FF2B5EF4-FFF2-40B4-BE49-F238E27FC236}">
                  <a16:creationId xmlns:a16="http://schemas.microsoft.com/office/drawing/2014/main" id="{54A516A1-A2F9-475C-9CEE-FEBFEAC38907}"/>
                </a:ext>
              </a:extLst>
            </p:cNvPr>
            <p:cNvGrpSpPr/>
            <p:nvPr/>
          </p:nvGrpSpPr>
          <p:grpSpPr>
            <a:xfrm>
              <a:off x="2951793" y="2528884"/>
              <a:ext cx="720725" cy="720093"/>
              <a:chOff x="3851275" y="2528884"/>
              <a:chExt cx="720725" cy="720093"/>
            </a:xfrm>
          </p:grpSpPr>
          <p:cxnSp>
            <p:nvCxnSpPr>
              <p:cNvPr id="89" name="直線コネクタ 88">
                <a:extLst>
                  <a:ext uri="{FF2B5EF4-FFF2-40B4-BE49-F238E27FC236}">
                    <a16:creationId xmlns:a16="http://schemas.microsoft.com/office/drawing/2014/main" id="{7E11EB58-8A9D-4CE3-BA79-CB4B29D05FAC}"/>
                  </a:ext>
                </a:extLst>
              </p:cNvPr>
              <p:cNvCxnSpPr>
                <a:cxnSpLocks/>
              </p:cNvCxnSpPr>
              <p:nvPr/>
            </p:nvCxnSpPr>
            <p:spPr>
              <a:xfrm>
                <a:off x="3851275" y="2528885"/>
                <a:ext cx="0" cy="360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円弧 89">
                <a:extLst>
                  <a:ext uri="{FF2B5EF4-FFF2-40B4-BE49-F238E27FC236}">
                    <a16:creationId xmlns:a16="http://schemas.microsoft.com/office/drawing/2014/main" id="{A868121D-DD47-4CE1-8857-6E4CCE3F0E21}"/>
                  </a:ext>
                </a:extLst>
              </p:cNvPr>
              <p:cNvSpPr/>
              <p:nvPr/>
            </p:nvSpPr>
            <p:spPr>
              <a:xfrm rot="10800000">
                <a:off x="3851908" y="2528884"/>
                <a:ext cx="719780" cy="72009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1" name="円弧 90">
                <a:extLst>
                  <a:ext uri="{FF2B5EF4-FFF2-40B4-BE49-F238E27FC236}">
                    <a16:creationId xmlns:a16="http://schemas.microsoft.com/office/drawing/2014/main" id="{C47313D2-54E6-48AA-898B-DA111CE9D81F}"/>
                  </a:ext>
                </a:extLst>
              </p:cNvPr>
              <p:cNvSpPr/>
              <p:nvPr/>
            </p:nvSpPr>
            <p:spPr>
              <a:xfrm flipV="1">
                <a:off x="3851908" y="2528885"/>
                <a:ext cx="719780" cy="720092"/>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2" name="直線コネクタ 91">
                <a:extLst>
                  <a:ext uri="{FF2B5EF4-FFF2-40B4-BE49-F238E27FC236}">
                    <a16:creationId xmlns:a16="http://schemas.microsoft.com/office/drawing/2014/main" id="{08298D1E-D6DB-4972-ADEE-8BC76BD1B3CC}"/>
                  </a:ext>
                </a:extLst>
              </p:cNvPr>
              <p:cNvCxnSpPr>
                <a:cxnSpLocks/>
              </p:cNvCxnSpPr>
              <p:nvPr/>
            </p:nvCxnSpPr>
            <p:spPr>
              <a:xfrm>
                <a:off x="4571688" y="2528885"/>
                <a:ext cx="312" cy="360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直線矢印コネクタ 86">
              <a:extLst>
                <a:ext uri="{FF2B5EF4-FFF2-40B4-BE49-F238E27FC236}">
                  <a16:creationId xmlns:a16="http://schemas.microsoft.com/office/drawing/2014/main" id="{EBDA4E55-31BF-46BA-B7DE-BB52BD454F0A}"/>
                </a:ext>
              </a:extLst>
            </p:cNvPr>
            <p:cNvCxnSpPr/>
            <p:nvPr/>
          </p:nvCxnSpPr>
          <p:spPr>
            <a:xfrm flipH="1">
              <a:off x="2771770" y="3068954"/>
              <a:ext cx="1800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32B95837-0072-45A7-B7EB-7FEE036F3DA6}"/>
                </a:ext>
              </a:extLst>
            </p:cNvPr>
            <p:cNvCxnSpPr>
              <a:cxnSpLocks/>
            </p:cNvCxnSpPr>
            <p:nvPr/>
          </p:nvCxnSpPr>
          <p:spPr>
            <a:xfrm>
              <a:off x="3671885" y="3068954"/>
              <a:ext cx="18002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3" name="テキスト ボックス 92">
            <a:extLst>
              <a:ext uri="{FF2B5EF4-FFF2-40B4-BE49-F238E27FC236}">
                <a16:creationId xmlns:a16="http://schemas.microsoft.com/office/drawing/2014/main" id="{2356A87C-B3D3-4604-BB75-0B130F6056D4}"/>
              </a:ext>
            </a:extLst>
          </p:cNvPr>
          <p:cNvSpPr txBox="1"/>
          <p:nvPr/>
        </p:nvSpPr>
        <p:spPr>
          <a:xfrm>
            <a:off x="71425" y="5426102"/>
            <a:ext cx="2160276" cy="523220"/>
          </a:xfrm>
          <a:prstGeom prst="rect">
            <a:avLst/>
          </a:prstGeom>
          <a:noFill/>
        </p:spPr>
        <p:txBody>
          <a:bodyPr wrap="square" rtlCol="0">
            <a:spAutoFit/>
          </a:bodyPr>
          <a:lstStyle/>
          <a:p>
            <a:pPr algn="ctr"/>
            <a:r>
              <a:rPr kumimoji="1" lang="en-US" altLang="ja-JP" sz="1400" dirty="0"/>
              <a:t>Initial internal defects</a:t>
            </a:r>
            <a:br>
              <a:rPr kumimoji="1" lang="en-US" altLang="ja-JP" sz="1400" dirty="0"/>
            </a:br>
            <a:r>
              <a:rPr kumimoji="1" lang="en-US" altLang="ja-JP" sz="1400" dirty="0"/>
              <a:t>formed at consolidation</a:t>
            </a:r>
            <a:endParaRPr kumimoji="1" lang="ja-JP" altLang="en-US" sz="1400" dirty="0"/>
          </a:p>
        </p:txBody>
      </p:sp>
      <p:sp>
        <p:nvSpPr>
          <p:cNvPr id="94" name="矢印: 右 93">
            <a:extLst>
              <a:ext uri="{FF2B5EF4-FFF2-40B4-BE49-F238E27FC236}">
                <a16:creationId xmlns:a16="http://schemas.microsoft.com/office/drawing/2014/main" id="{BF7FF725-6EC6-45C8-BE44-198A171D4125}"/>
              </a:ext>
            </a:extLst>
          </p:cNvPr>
          <p:cNvSpPr/>
          <p:nvPr/>
        </p:nvSpPr>
        <p:spPr>
          <a:xfrm>
            <a:off x="2050725" y="4165941"/>
            <a:ext cx="358209" cy="54006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矢印: 右 94">
            <a:extLst>
              <a:ext uri="{FF2B5EF4-FFF2-40B4-BE49-F238E27FC236}">
                <a16:creationId xmlns:a16="http://schemas.microsoft.com/office/drawing/2014/main" id="{D5A3F2BA-C733-4AE1-B14C-A3C8314301FA}"/>
              </a:ext>
            </a:extLst>
          </p:cNvPr>
          <p:cNvSpPr/>
          <p:nvPr/>
        </p:nvSpPr>
        <p:spPr>
          <a:xfrm>
            <a:off x="4393814" y="4165941"/>
            <a:ext cx="358209" cy="54006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矢印: 右 95">
            <a:extLst>
              <a:ext uri="{FF2B5EF4-FFF2-40B4-BE49-F238E27FC236}">
                <a16:creationId xmlns:a16="http://schemas.microsoft.com/office/drawing/2014/main" id="{EB133ED8-C3C3-4548-86B0-DCF0FEE21A0B}"/>
              </a:ext>
            </a:extLst>
          </p:cNvPr>
          <p:cNvSpPr/>
          <p:nvPr/>
        </p:nvSpPr>
        <p:spPr>
          <a:xfrm>
            <a:off x="6734113" y="4165941"/>
            <a:ext cx="358209" cy="54006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910BB103-EA08-424B-B585-8F1D9A5FB3AE}"/>
              </a:ext>
            </a:extLst>
          </p:cNvPr>
          <p:cNvSpPr txBox="1"/>
          <p:nvPr/>
        </p:nvSpPr>
        <p:spPr>
          <a:xfrm>
            <a:off x="2591747" y="5426102"/>
            <a:ext cx="1802067" cy="523220"/>
          </a:xfrm>
          <a:prstGeom prst="rect">
            <a:avLst/>
          </a:prstGeom>
          <a:noFill/>
        </p:spPr>
        <p:txBody>
          <a:bodyPr wrap="square" rtlCol="0">
            <a:spAutoFit/>
          </a:bodyPr>
          <a:lstStyle/>
          <a:p>
            <a:pPr algn="ctr"/>
            <a:r>
              <a:rPr lang="en-US" altLang="ja-JP" sz="1400" dirty="0"/>
              <a:t>Additional</a:t>
            </a:r>
            <a:r>
              <a:rPr kumimoji="1" lang="en-US" altLang="ja-JP" sz="1400" dirty="0"/>
              <a:t> defect formation by loading</a:t>
            </a:r>
            <a:endParaRPr kumimoji="1" lang="ja-JP" altLang="en-US" sz="1400" dirty="0"/>
          </a:p>
        </p:txBody>
      </p:sp>
      <p:sp>
        <p:nvSpPr>
          <p:cNvPr id="98" name="テキスト ボックス 97">
            <a:extLst>
              <a:ext uri="{FF2B5EF4-FFF2-40B4-BE49-F238E27FC236}">
                <a16:creationId xmlns:a16="http://schemas.microsoft.com/office/drawing/2014/main" id="{F337C01E-10DF-4A6B-9C83-8ABCD28EBB25}"/>
              </a:ext>
            </a:extLst>
          </p:cNvPr>
          <p:cNvSpPr txBox="1"/>
          <p:nvPr/>
        </p:nvSpPr>
        <p:spPr>
          <a:xfrm>
            <a:off x="4752023" y="5426102"/>
            <a:ext cx="1896427" cy="307777"/>
          </a:xfrm>
          <a:prstGeom prst="rect">
            <a:avLst/>
          </a:prstGeom>
          <a:noFill/>
        </p:spPr>
        <p:txBody>
          <a:bodyPr wrap="square" rtlCol="0">
            <a:spAutoFit/>
          </a:bodyPr>
          <a:lstStyle/>
          <a:p>
            <a:pPr algn="ctr"/>
            <a:r>
              <a:rPr kumimoji="1" lang="en-US" altLang="ja-JP" sz="1400" dirty="0"/>
              <a:t>Crack growth</a:t>
            </a:r>
            <a:endParaRPr kumimoji="1" lang="ja-JP" altLang="en-US" sz="1400" dirty="0"/>
          </a:p>
        </p:txBody>
      </p:sp>
      <p:sp>
        <p:nvSpPr>
          <p:cNvPr id="99" name="テキスト ボックス 98">
            <a:extLst>
              <a:ext uri="{FF2B5EF4-FFF2-40B4-BE49-F238E27FC236}">
                <a16:creationId xmlns:a16="http://schemas.microsoft.com/office/drawing/2014/main" id="{A6AD7648-6408-44D9-B8BE-7E482A8436E0}"/>
              </a:ext>
            </a:extLst>
          </p:cNvPr>
          <p:cNvSpPr txBox="1"/>
          <p:nvPr/>
        </p:nvSpPr>
        <p:spPr>
          <a:xfrm>
            <a:off x="7272345" y="5426102"/>
            <a:ext cx="1620188" cy="307777"/>
          </a:xfrm>
          <a:prstGeom prst="rect">
            <a:avLst/>
          </a:prstGeom>
          <a:noFill/>
        </p:spPr>
        <p:txBody>
          <a:bodyPr wrap="square" rtlCol="0">
            <a:spAutoFit/>
          </a:bodyPr>
          <a:lstStyle/>
          <a:p>
            <a:pPr algn="ctr"/>
            <a:r>
              <a:rPr kumimoji="1" lang="en-US" altLang="ja-JP" sz="1400" dirty="0"/>
              <a:t>Delamination</a:t>
            </a:r>
            <a:endParaRPr kumimoji="1" lang="ja-JP" altLang="en-US" sz="1400" dirty="0"/>
          </a:p>
        </p:txBody>
      </p:sp>
      <p:sp>
        <p:nvSpPr>
          <p:cNvPr id="100" name="右中かっこ 99">
            <a:extLst>
              <a:ext uri="{FF2B5EF4-FFF2-40B4-BE49-F238E27FC236}">
                <a16:creationId xmlns:a16="http://schemas.microsoft.com/office/drawing/2014/main" id="{76F10C6B-3419-4F15-83EB-941312B24BBB}"/>
              </a:ext>
            </a:extLst>
          </p:cNvPr>
          <p:cNvSpPr/>
          <p:nvPr/>
        </p:nvSpPr>
        <p:spPr>
          <a:xfrm rot="16200000">
            <a:off x="6732268" y="1448758"/>
            <a:ext cx="360046" cy="3960484"/>
          </a:xfrm>
          <a:prstGeom prst="rightBrace">
            <a:avLst>
              <a:gd name="adj1" fmla="val 63889"/>
              <a:gd name="adj2" fmla="val 5001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13FFB227-3318-451A-8AE8-0092DDB39514}"/>
              </a:ext>
            </a:extLst>
          </p:cNvPr>
          <p:cNvSpPr txBox="1"/>
          <p:nvPr/>
        </p:nvSpPr>
        <p:spPr>
          <a:xfrm>
            <a:off x="4931735" y="2941200"/>
            <a:ext cx="3960798" cy="338554"/>
          </a:xfrm>
          <a:prstGeom prst="rect">
            <a:avLst/>
          </a:prstGeom>
          <a:noFill/>
        </p:spPr>
        <p:txBody>
          <a:bodyPr wrap="square" rtlCol="0">
            <a:spAutoFit/>
          </a:bodyPr>
          <a:lstStyle/>
          <a:p>
            <a:pPr algn="ctr"/>
            <a:r>
              <a:rPr kumimoji="1" lang="en-US" altLang="ja-JP" sz="1600" dirty="0"/>
              <a:t>Fatigue crack propagation test</a:t>
            </a:r>
            <a:endParaRPr kumimoji="1" lang="ja-JP" altLang="en-US" sz="1600" dirty="0"/>
          </a:p>
        </p:txBody>
      </p:sp>
      <p:sp>
        <p:nvSpPr>
          <p:cNvPr id="102" name="右中かっこ 101">
            <a:extLst>
              <a:ext uri="{FF2B5EF4-FFF2-40B4-BE49-F238E27FC236}">
                <a16:creationId xmlns:a16="http://schemas.microsoft.com/office/drawing/2014/main" id="{4446B3FE-CF85-4085-8E68-4128D4DF86A8}"/>
              </a:ext>
            </a:extLst>
          </p:cNvPr>
          <p:cNvSpPr/>
          <p:nvPr/>
        </p:nvSpPr>
        <p:spPr>
          <a:xfrm rot="16200000">
            <a:off x="5472105" y="-351474"/>
            <a:ext cx="360046" cy="6480808"/>
          </a:xfrm>
          <a:prstGeom prst="rightBrace">
            <a:avLst>
              <a:gd name="adj1" fmla="val 63889"/>
              <a:gd name="adj2" fmla="val 5001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 name="テキスト ボックス 102">
            <a:extLst>
              <a:ext uri="{FF2B5EF4-FFF2-40B4-BE49-F238E27FC236}">
                <a16:creationId xmlns:a16="http://schemas.microsoft.com/office/drawing/2014/main" id="{55EEBC67-E2D4-4C4B-8BB7-D31D2520BCCE}"/>
              </a:ext>
            </a:extLst>
          </p:cNvPr>
          <p:cNvSpPr txBox="1"/>
          <p:nvPr/>
        </p:nvSpPr>
        <p:spPr>
          <a:xfrm>
            <a:off x="3671885" y="2348862"/>
            <a:ext cx="3960798" cy="338554"/>
          </a:xfrm>
          <a:prstGeom prst="rect">
            <a:avLst/>
          </a:prstGeom>
          <a:noFill/>
        </p:spPr>
        <p:txBody>
          <a:bodyPr wrap="square" rtlCol="0">
            <a:spAutoFit/>
          </a:bodyPr>
          <a:lstStyle/>
          <a:p>
            <a:pPr algn="ctr"/>
            <a:r>
              <a:rPr kumimoji="1" lang="en-US" altLang="ja-JP" sz="1600" dirty="0"/>
              <a:t>Delamination test</a:t>
            </a:r>
            <a:endParaRPr kumimoji="1" lang="ja-JP" altLang="en-US" sz="1600" dirty="0"/>
          </a:p>
        </p:txBody>
      </p:sp>
    </p:spTree>
    <p:extLst>
      <p:ext uri="{BB962C8B-B14F-4D97-AF65-F5344CB8AC3E}">
        <p14:creationId xmlns:p14="http://schemas.microsoft.com/office/powerpoint/2010/main" val="2998736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Discussion – Why U-shape motion?</a:t>
            </a:r>
            <a:endParaRPr lang="ja-JP" altLang="en-US" sz="3200" kern="0" dirty="0"/>
          </a:p>
        </p:txBody>
      </p:sp>
      <p:sp>
        <p:nvSpPr>
          <p:cNvPr id="11" name="コンテンツ プレースホルダー 2">
            <a:extLst>
              <a:ext uri="{FF2B5EF4-FFF2-40B4-BE49-F238E27FC236}">
                <a16:creationId xmlns:a16="http://schemas.microsoft.com/office/drawing/2014/main" id="{18782D58-BA79-4DF7-B6E7-5890DAF21E6F}"/>
              </a:ext>
            </a:extLst>
          </p:cNvPr>
          <p:cNvSpPr txBox="1">
            <a:spLocks/>
          </p:cNvSpPr>
          <p:nvPr/>
        </p:nvSpPr>
        <p:spPr>
          <a:xfrm>
            <a:off x="250825" y="1268724"/>
            <a:ext cx="8641727" cy="540069"/>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With simple reciprocation, conformity improves due to plastic deformation</a:t>
            </a:r>
          </a:p>
          <a:p>
            <a:pPr marL="177800" indent="-177800"/>
            <a:r>
              <a:rPr lang="en-US" altLang="ja-JP" sz="1800" kern="0" dirty="0"/>
              <a:t>U-shape motion prevents full contact</a:t>
            </a:r>
            <a:endParaRPr lang="ja-JP" altLang="en-US" sz="1800" kern="0" dirty="0"/>
          </a:p>
        </p:txBody>
      </p:sp>
      <p:grpSp>
        <p:nvGrpSpPr>
          <p:cNvPr id="17" name="グループ化 16">
            <a:extLst>
              <a:ext uri="{FF2B5EF4-FFF2-40B4-BE49-F238E27FC236}">
                <a16:creationId xmlns:a16="http://schemas.microsoft.com/office/drawing/2014/main" id="{BACB733B-FE0B-4211-9182-2D182B2BF9D1}"/>
              </a:ext>
            </a:extLst>
          </p:cNvPr>
          <p:cNvGrpSpPr>
            <a:grpSpLocks noChangeAspect="1"/>
          </p:cNvGrpSpPr>
          <p:nvPr/>
        </p:nvGrpSpPr>
        <p:grpSpPr>
          <a:xfrm>
            <a:off x="5292092" y="4149489"/>
            <a:ext cx="2880000" cy="1728000"/>
            <a:chOff x="971540" y="2708908"/>
            <a:chExt cx="3600460" cy="2160276"/>
          </a:xfrm>
        </p:grpSpPr>
        <p:cxnSp>
          <p:nvCxnSpPr>
            <p:cNvPr id="18" name="直線コネクタ 17">
              <a:extLst>
                <a:ext uri="{FF2B5EF4-FFF2-40B4-BE49-F238E27FC236}">
                  <a16:creationId xmlns:a16="http://schemas.microsoft.com/office/drawing/2014/main" id="{CA35C7B5-30C0-4FC2-8ED6-B00933EE53E4}"/>
                </a:ext>
              </a:extLst>
            </p:cNvPr>
            <p:cNvCxnSpPr>
              <a:cxnSpLocks/>
            </p:cNvCxnSpPr>
            <p:nvPr/>
          </p:nvCxnSpPr>
          <p:spPr>
            <a:xfrm>
              <a:off x="971540" y="4509138"/>
              <a:ext cx="3600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441FDE4E-84BD-4D09-8AE5-B94A3046DC9E}"/>
                </a:ext>
              </a:extLst>
            </p:cNvPr>
            <p:cNvSpPr/>
            <p:nvPr/>
          </p:nvSpPr>
          <p:spPr>
            <a:xfrm>
              <a:off x="2051678" y="2708908"/>
              <a:ext cx="2160276" cy="216027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722F700F-1985-4940-B4EB-8CF019F1BE8E}"/>
                </a:ext>
              </a:extLst>
            </p:cNvPr>
            <p:cNvSpPr/>
            <p:nvPr/>
          </p:nvSpPr>
          <p:spPr>
            <a:xfrm>
              <a:off x="1691632" y="2708908"/>
              <a:ext cx="2160276" cy="216027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弧 21">
              <a:extLst>
                <a:ext uri="{FF2B5EF4-FFF2-40B4-BE49-F238E27FC236}">
                  <a16:creationId xmlns:a16="http://schemas.microsoft.com/office/drawing/2014/main" id="{07296917-D486-4975-9351-03CB89BF6068}"/>
                </a:ext>
              </a:extLst>
            </p:cNvPr>
            <p:cNvSpPr/>
            <p:nvPr/>
          </p:nvSpPr>
          <p:spPr>
            <a:xfrm rot="5400000">
              <a:off x="2051678" y="2708908"/>
              <a:ext cx="2160276" cy="2160276"/>
            </a:xfrm>
            <a:prstGeom prst="arc">
              <a:avLst>
                <a:gd name="adj1" fmla="val 18704002"/>
                <a:gd name="adj2" fmla="val 51194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弧 22">
              <a:extLst>
                <a:ext uri="{FF2B5EF4-FFF2-40B4-BE49-F238E27FC236}">
                  <a16:creationId xmlns:a16="http://schemas.microsoft.com/office/drawing/2014/main" id="{23E95EC3-BBAC-4735-825A-54BD57667AD1}"/>
                </a:ext>
              </a:extLst>
            </p:cNvPr>
            <p:cNvSpPr/>
            <p:nvPr/>
          </p:nvSpPr>
          <p:spPr>
            <a:xfrm>
              <a:off x="1691632" y="2708908"/>
              <a:ext cx="2160276" cy="2160275"/>
            </a:xfrm>
            <a:prstGeom prst="arc">
              <a:avLst>
                <a:gd name="adj1" fmla="val 6190"/>
                <a:gd name="adj2" fmla="val 107852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D506E075-DAE7-4BD2-A618-FF4442679FAD}"/>
                </a:ext>
              </a:extLst>
            </p:cNvPr>
            <p:cNvCxnSpPr>
              <a:stCxn id="21" idx="2"/>
            </p:cNvCxnSpPr>
            <p:nvPr/>
          </p:nvCxnSpPr>
          <p:spPr>
            <a:xfrm flipV="1">
              <a:off x="1691632" y="2708908"/>
              <a:ext cx="0" cy="1080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EF861821-5EE9-43F8-A18A-7770D8B42A1A}"/>
                </a:ext>
              </a:extLst>
            </p:cNvPr>
            <p:cNvCxnSpPr/>
            <p:nvPr/>
          </p:nvCxnSpPr>
          <p:spPr>
            <a:xfrm flipV="1">
              <a:off x="3851908" y="2708908"/>
              <a:ext cx="0" cy="1080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A0AE33CD-E283-4D2D-8CF7-9E7FDBDE4735}"/>
              </a:ext>
            </a:extLst>
          </p:cNvPr>
          <p:cNvGrpSpPr>
            <a:grpSpLocks noChangeAspect="1"/>
          </p:cNvGrpSpPr>
          <p:nvPr/>
        </p:nvGrpSpPr>
        <p:grpSpPr>
          <a:xfrm>
            <a:off x="971273" y="4149489"/>
            <a:ext cx="2880002" cy="1728000"/>
            <a:chOff x="251448" y="3429000"/>
            <a:chExt cx="3600460" cy="2160275"/>
          </a:xfrm>
        </p:grpSpPr>
        <p:cxnSp>
          <p:nvCxnSpPr>
            <p:cNvPr id="27" name="直線コネクタ 26">
              <a:extLst>
                <a:ext uri="{FF2B5EF4-FFF2-40B4-BE49-F238E27FC236}">
                  <a16:creationId xmlns:a16="http://schemas.microsoft.com/office/drawing/2014/main" id="{7558ADBE-4E68-4EF1-BBA7-E6909E495FF7}"/>
                </a:ext>
              </a:extLst>
            </p:cNvPr>
            <p:cNvCxnSpPr>
              <a:cxnSpLocks/>
            </p:cNvCxnSpPr>
            <p:nvPr/>
          </p:nvCxnSpPr>
          <p:spPr>
            <a:xfrm>
              <a:off x="251448" y="5229230"/>
              <a:ext cx="3600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5AA4AC03-6DFF-4A2D-BD32-D80EA3C35552}"/>
                </a:ext>
              </a:extLst>
            </p:cNvPr>
            <p:cNvSpPr/>
            <p:nvPr/>
          </p:nvSpPr>
          <p:spPr>
            <a:xfrm>
              <a:off x="971540" y="3429000"/>
              <a:ext cx="2160276" cy="216027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弧 33">
              <a:extLst>
                <a:ext uri="{FF2B5EF4-FFF2-40B4-BE49-F238E27FC236}">
                  <a16:creationId xmlns:a16="http://schemas.microsoft.com/office/drawing/2014/main" id="{F2E6BF69-F3CC-49BF-91EB-87C926C7E468}"/>
                </a:ext>
              </a:extLst>
            </p:cNvPr>
            <p:cNvSpPr/>
            <p:nvPr/>
          </p:nvSpPr>
          <p:spPr>
            <a:xfrm>
              <a:off x="971540" y="3429000"/>
              <a:ext cx="2160276" cy="2160275"/>
            </a:xfrm>
            <a:prstGeom prst="arc">
              <a:avLst>
                <a:gd name="adj1" fmla="val 6190"/>
                <a:gd name="adj2" fmla="val 107852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F3B24905-23AE-4E36-B1D7-E565E8687C98}"/>
                </a:ext>
              </a:extLst>
            </p:cNvPr>
            <p:cNvCxnSpPr>
              <a:stCxn id="29" idx="2"/>
            </p:cNvCxnSpPr>
            <p:nvPr/>
          </p:nvCxnSpPr>
          <p:spPr>
            <a:xfrm flipV="1">
              <a:off x="971540" y="3429000"/>
              <a:ext cx="0" cy="1080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5919FB0-5399-4FA4-B7AF-C48EB47D34A4}"/>
                </a:ext>
              </a:extLst>
            </p:cNvPr>
            <p:cNvCxnSpPr/>
            <p:nvPr/>
          </p:nvCxnSpPr>
          <p:spPr>
            <a:xfrm flipV="1">
              <a:off x="3131816" y="3429000"/>
              <a:ext cx="0" cy="1080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4">
            <a:extLst>
              <a:ext uri="{FF2B5EF4-FFF2-40B4-BE49-F238E27FC236}">
                <a16:creationId xmlns:a16="http://schemas.microsoft.com/office/drawing/2014/main" id="{0A0B8419-8A22-40D4-9115-EC744A097C9C}"/>
              </a:ext>
            </a:extLst>
          </p:cNvPr>
          <p:cNvGrpSpPr>
            <a:grpSpLocks noChangeAspect="1"/>
          </p:cNvGrpSpPr>
          <p:nvPr/>
        </p:nvGrpSpPr>
        <p:grpSpPr>
          <a:xfrm>
            <a:off x="3131820" y="2058647"/>
            <a:ext cx="2880364" cy="1728000"/>
            <a:chOff x="2771770" y="1629166"/>
            <a:chExt cx="3600460" cy="2160275"/>
          </a:xfrm>
        </p:grpSpPr>
        <p:cxnSp>
          <p:nvCxnSpPr>
            <p:cNvPr id="39" name="直線コネクタ 38">
              <a:extLst>
                <a:ext uri="{FF2B5EF4-FFF2-40B4-BE49-F238E27FC236}">
                  <a16:creationId xmlns:a16="http://schemas.microsoft.com/office/drawing/2014/main" id="{256B82F4-AB0E-42EC-815A-09108B786F5E}"/>
                </a:ext>
              </a:extLst>
            </p:cNvPr>
            <p:cNvCxnSpPr>
              <a:cxnSpLocks/>
            </p:cNvCxnSpPr>
            <p:nvPr/>
          </p:nvCxnSpPr>
          <p:spPr>
            <a:xfrm>
              <a:off x="2771770" y="3789046"/>
              <a:ext cx="36004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C06EB46C-9E8C-41BA-B196-CAF397A0902F}"/>
                </a:ext>
              </a:extLst>
            </p:cNvPr>
            <p:cNvSpPr/>
            <p:nvPr/>
          </p:nvSpPr>
          <p:spPr>
            <a:xfrm>
              <a:off x="3491862" y="1629166"/>
              <a:ext cx="2160276" cy="216027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弧 40">
              <a:extLst>
                <a:ext uri="{FF2B5EF4-FFF2-40B4-BE49-F238E27FC236}">
                  <a16:creationId xmlns:a16="http://schemas.microsoft.com/office/drawing/2014/main" id="{C8442BF4-B477-4602-993F-CF95BBE264A1}"/>
                </a:ext>
              </a:extLst>
            </p:cNvPr>
            <p:cNvSpPr/>
            <p:nvPr/>
          </p:nvSpPr>
          <p:spPr>
            <a:xfrm>
              <a:off x="3491862" y="1629166"/>
              <a:ext cx="2160276" cy="2160275"/>
            </a:xfrm>
            <a:prstGeom prst="arc">
              <a:avLst>
                <a:gd name="adj1" fmla="val 6190"/>
                <a:gd name="adj2" fmla="val 10785205"/>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FA6355A8-7708-42AA-AF97-EF91DFD4556C}"/>
                </a:ext>
              </a:extLst>
            </p:cNvPr>
            <p:cNvCxnSpPr>
              <a:stCxn id="40" idx="2"/>
            </p:cNvCxnSpPr>
            <p:nvPr/>
          </p:nvCxnSpPr>
          <p:spPr>
            <a:xfrm flipV="1">
              <a:off x="3491862" y="1629166"/>
              <a:ext cx="0" cy="1080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72E802F-55EB-484B-81B4-36996CE39CCA}"/>
                </a:ext>
              </a:extLst>
            </p:cNvPr>
            <p:cNvCxnSpPr/>
            <p:nvPr/>
          </p:nvCxnSpPr>
          <p:spPr>
            <a:xfrm flipV="1">
              <a:off x="5652138" y="1629166"/>
              <a:ext cx="0" cy="1080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テキスト ボックス 43">
            <a:extLst>
              <a:ext uri="{FF2B5EF4-FFF2-40B4-BE49-F238E27FC236}">
                <a16:creationId xmlns:a16="http://schemas.microsoft.com/office/drawing/2014/main" id="{53412B4C-AE7C-44A1-8E26-A6E97C1ADF7A}"/>
              </a:ext>
            </a:extLst>
          </p:cNvPr>
          <p:cNvSpPr txBox="1"/>
          <p:nvPr/>
        </p:nvSpPr>
        <p:spPr>
          <a:xfrm>
            <a:off x="2411724" y="2168839"/>
            <a:ext cx="1440184" cy="369332"/>
          </a:xfrm>
          <a:prstGeom prst="rect">
            <a:avLst/>
          </a:prstGeom>
          <a:noFill/>
        </p:spPr>
        <p:txBody>
          <a:bodyPr wrap="square" rtlCol="0">
            <a:spAutoFit/>
          </a:bodyPr>
          <a:lstStyle/>
          <a:p>
            <a:pPr algn="ctr"/>
            <a:r>
              <a:rPr lang="en-US" altLang="ja-JP" dirty="0"/>
              <a:t>At Start</a:t>
            </a:r>
            <a:endParaRPr kumimoji="1" lang="ja-JP" altLang="en-US" dirty="0"/>
          </a:p>
        </p:txBody>
      </p:sp>
      <p:sp>
        <p:nvSpPr>
          <p:cNvPr id="45" name="テキスト ボックス 44">
            <a:extLst>
              <a:ext uri="{FF2B5EF4-FFF2-40B4-BE49-F238E27FC236}">
                <a16:creationId xmlns:a16="http://schemas.microsoft.com/office/drawing/2014/main" id="{4DBCD50F-09E5-4363-A703-4CF37C3DFC2E}"/>
              </a:ext>
            </a:extLst>
          </p:cNvPr>
          <p:cNvSpPr txBox="1"/>
          <p:nvPr/>
        </p:nvSpPr>
        <p:spPr>
          <a:xfrm>
            <a:off x="164672" y="3060157"/>
            <a:ext cx="2607098" cy="923330"/>
          </a:xfrm>
          <a:prstGeom prst="rect">
            <a:avLst/>
          </a:prstGeom>
          <a:noFill/>
        </p:spPr>
        <p:txBody>
          <a:bodyPr wrap="square" rtlCol="0">
            <a:spAutoFit/>
          </a:bodyPr>
          <a:lstStyle/>
          <a:p>
            <a:pPr algn="ctr"/>
            <a:r>
              <a:rPr kumimoji="1" lang="en-US" altLang="ja-JP" b="1" u="sng" dirty="0"/>
              <a:t>Simple reciprocation</a:t>
            </a:r>
          </a:p>
          <a:p>
            <a:r>
              <a:rPr lang="en-US" altLang="ja-JP" dirty="0"/>
              <a:t>Conformity improves to reach full contact</a:t>
            </a:r>
            <a:endParaRPr kumimoji="1" lang="ja-JP" altLang="en-US" dirty="0"/>
          </a:p>
        </p:txBody>
      </p:sp>
      <p:sp>
        <p:nvSpPr>
          <p:cNvPr id="46" name="テキスト ボックス 45">
            <a:extLst>
              <a:ext uri="{FF2B5EF4-FFF2-40B4-BE49-F238E27FC236}">
                <a16:creationId xmlns:a16="http://schemas.microsoft.com/office/drawing/2014/main" id="{252CEAEF-C3B8-4334-8123-8E4AAC4AF450}"/>
              </a:ext>
            </a:extLst>
          </p:cNvPr>
          <p:cNvSpPr txBox="1"/>
          <p:nvPr/>
        </p:nvSpPr>
        <p:spPr>
          <a:xfrm>
            <a:off x="6292543" y="3045739"/>
            <a:ext cx="2607098" cy="923330"/>
          </a:xfrm>
          <a:prstGeom prst="rect">
            <a:avLst/>
          </a:prstGeom>
          <a:noFill/>
        </p:spPr>
        <p:txBody>
          <a:bodyPr wrap="square" rtlCol="0">
            <a:spAutoFit/>
          </a:bodyPr>
          <a:lstStyle/>
          <a:p>
            <a:pPr algn="ctr"/>
            <a:r>
              <a:rPr kumimoji="1" lang="en-US" altLang="ja-JP" b="1" u="sng" dirty="0"/>
              <a:t>U-shape motion</a:t>
            </a:r>
          </a:p>
          <a:p>
            <a:r>
              <a:rPr lang="en-US" altLang="ja-JP" dirty="0"/>
              <a:t>Two tracks formed and prevents full contact</a:t>
            </a:r>
            <a:endParaRPr kumimoji="1" lang="ja-JP" altLang="en-US" dirty="0"/>
          </a:p>
        </p:txBody>
      </p:sp>
    </p:spTree>
    <p:extLst>
      <p:ext uri="{BB962C8B-B14F-4D97-AF65-F5344CB8AC3E}">
        <p14:creationId xmlns:p14="http://schemas.microsoft.com/office/powerpoint/2010/main" val="402815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Conclusion</a:t>
            </a:r>
            <a:endParaRPr kumimoji="1" lang="ja-JP" altLang="en-US" sz="3200" dirty="0"/>
          </a:p>
        </p:txBody>
      </p:sp>
      <p:sp>
        <p:nvSpPr>
          <p:cNvPr id="3" name="コンテンツ プレースホルダー 2"/>
          <p:cNvSpPr>
            <a:spLocks noGrp="1"/>
          </p:cNvSpPr>
          <p:nvPr>
            <p:ph idx="1"/>
          </p:nvPr>
        </p:nvSpPr>
        <p:spPr>
          <a:xfrm>
            <a:off x="250825" y="1268413"/>
            <a:ext cx="8642350" cy="4500886"/>
          </a:xfrm>
        </p:spPr>
        <p:txBody>
          <a:bodyPr/>
          <a:lstStyle/>
          <a:p>
            <a:pPr marL="177800" indent="-177800"/>
            <a:r>
              <a:rPr lang="en-US" altLang="ja-JP" sz="2000" dirty="0"/>
              <a:t>Accelerated delamination test using U-shape motion was developed</a:t>
            </a:r>
          </a:p>
          <a:p>
            <a:pPr marL="577850" lvl="1" indent="-177800"/>
            <a:r>
              <a:rPr lang="en-US" altLang="ja-JP" sz="2000" dirty="0"/>
              <a:t>Material test (design factor eliminated)</a:t>
            </a:r>
          </a:p>
          <a:p>
            <a:pPr marL="577850" lvl="1" indent="-177800"/>
            <a:r>
              <a:rPr lang="en-US" altLang="ja-JP" sz="2000" dirty="0"/>
              <a:t>Comparative test (needs control)</a:t>
            </a:r>
          </a:p>
          <a:p>
            <a:pPr marL="577850" lvl="1" indent="-177800"/>
            <a:r>
              <a:rPr lang="en-US" altLang="ja-JP" sz="2000" dirty="0"/>
              <a:t>Accelerated test (not quantitively mimic </a:t>
            </a:r>
            <a:r>
              <a:rPr lang="en-US" altLang="ja-JP" sz="2000" i="1" dirty="0"/>
              <a:t>in vivo </a:t>
            </a:r>
            <a:r>
              <a:rPr lang="en-US" altLang="ja-JP" sz="2000" dirty="0"/>
              <a:t>condition)</a:t>
            </a:r>
          </a:p>
          <a:p>
            <a:pPr marL="177800" indent="-177800"/>
            <a:r>
              <a:rPr lang="en-US" altLang="ja-JP" sz="2000" dirty="0"/>
              <a:t>Consistent to retrieval studies (and other </a:t>
            </a:r>
            <a:r>
              <a:rPr lang="en-US" altLang="ja-JP" sz="2000" i="1" dirty="0"/>
              <a:t>in vitro </a:t>
            </a:r>
            <a:r>
              <a:rPr lang="en-US" altLang="ja-JP" sz="2000" dirty="0"/>
              <a:t>studies)</a:t>
            </a:r>
          </a:p>
          <a:p>
            <a:pPr marL="177800" indent="-177800"/>
            <a:endParaRPr lang="en-US" altLang="ja-JP" sz="2000" dirty="0"/>
          </a:p>
          <a:p>
            <a:pPr marL="177800" indent="-177800"/>
            <a:endParaRPr lang="en-US" altLang="ja-JP" sz="2000" dirty="0"/>
          </a:p>
          <a:p>
            <a:pPr marL="177800" indent="-177800"/>
            <a:r>
              <a:rPr lang="en-US" altLang="ja-JP" sz="2000" dirty="0"/>
              <a:t>Results were </a:t>
            </a:r>
            <a:r>
              <a:rPr lang="en-US" altLang="ja-JP" sz="2000" u="sng" dirty="0"/>
              <a:t>NOT</a:t>
            </a:r>
            <a:r>
              <a:rPr lang="en-US" altLang="ja-JP" sz="2000" dirty="0"/>
              <a:t> consistent to those of fatigue crack growth test</a:t>
            </a:r>
          </a:p>
          <a:p>
            <a:pPr marL="577850" lvl="1" indent="-177800"/>
            <a:r>
              <a:rPr lang="en-US" altLang="ja-JP" sz="2000" dirty="0"/>
              <a:t>Delamination has complex mechanism</a:t>
            </a:r>
          </a:p>
          <a:p>
            <a:pPr marL="577850" lvl="1" indent="-177800"/>
            <a:r>
              <a:rPr lang="en-US" altLang="ja-JP" sz="2000" dirty="0"/>
              <a:t>Fatigue crack growth test evaluates only final step of delamination</a:t>
            </a:r>
          </a:p>
          <a:p>
            <a:pPr marL="177800" indent="-177800"/>
            <a:r>
              <a:rPr lang="en-US" altLang="ja-JP" sz="2000" dirty="0"/>
              <a:t>Delamination test can not be substituted by fatigue crack growth test</a:t>
            </a:r>
          </a:p>
        </p:txBody>
      </p:sp>
    </p:spTree>
    <p:extLst>
      <p:ext uri="{BB962C8B-B14F-4D97-AF65-F5344CB8AC3E}">
        <p14:creationId xmlns:p14="http://schemas.microsoft.com/office/powerpoint/2010/main" val="169957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Conclusion and significance</a:t>
            </a:r>
            <a:endParaRPr kumimoji="1" lang="ja-JP" altLang="en-US" sz="3200" dirty="0"/>
          </a:p>
        </p:txBody>
      </p:sp>
      <p:sp>
        <p:nvSpPr>
          <p:cNvPr id="3" name="コンテンツ プレースホルダー 2"/>
          <p:cNvSpPr>
            <a:spLocks noGrp="1"/>
          </p:cNvSpPr>
          <p:nvPr>
            <p:ph idx="1"/>
          </p:nvPr>
        </p:nvSpPr>
        <p:spPr>
          <a:xfrm>
            <a:off x="250825" y="1268413"/>
            <a:ext cx="8642350" cy="4860932"/>
          </a:xfrm>
        </p:spPr>
        <p:txBody>
          <a:bodyPr/>
          <a:lstStyle/>
          <a:p>
            <a:pPr marL="177800" indent="-177800"/>
            <a:r>
              <a:rPr lang="en-US" altLang="ja-JP" sz="2000" dirty="0"/>
              <a:t>Contemporary UHMWPEs have little risk of delamination (Unless there is no oxidation)</a:t>
            </a:r>
          </a:p>
          <a:p>
            <a:pPr marL="577850" lvl="1" indent="-177800"/>
            <a:r>
              <a:rPr lang="en-US" altLang="ja-JP" sz="2000" dirty="0"/>
              <a:t>Crosslinking improves delamination resistance</a:t>
            </a:r>
          </a:p>
          <a:p>
            <a:pPr marL="577850" lvl="1" indent="-177800"/>
            <a:r>
              <a:rPr lang="en-US" altLang="ja-JP" sz="2000" dirty="0"/>
              <a:t>Vitamin E blending improves delamination resistance</a:t>
            </a:r>
          </a:p>
          <a:p>
            <a:pPr marL="577850" lvl="1" indent="-177800"/>
            <a:r>
              <a:rPr lang="en-US" altLang="ja-JP" sz="2000" dirty="0"/>
              <a:t>Note: the test does not quantitatively predict durability </a:t>
            </a:r>
            <a:r>
              <a:rPr lang="en-US" altLang="ja-JP" sz="2000" i="1" dirty="0"/>
              <a:t>in vivo</a:t>
            </a:r>
            <a:endParaRPr lang="en-US" altLang="ja-JP" sz="2000" dirty="0"/>
          </a:p>
          <a:p>
            <a:pPr marL="577850" lvl="1" indent="-177800"/>
            <a:endParaRPr lang="en-US" altLang="ja-JP" sz="2000" dirty="0"/>
          </a:p>
          <a:p>
            <a:pPr marL="577850" lvl="1" indent="-177800"/>
            <a:endParaRPr lang="en-US" altLang="ja-JP" sz="2000" dirty="0"/>
          </a:p>
          <a:p>
            <a:pPr marL="177800" indent="-177800"/>
            <a:r>
              <a:rPr lang="en-US" altLang="ja-JP" sz="2000" dirty="0"/>
              <a:t>How utilize the delamination test</a:t>
            </a:r>
          </a:p>
          <a:p>
            <a:pPr marL="577850" lvl="1" indent="-177800"/>
            <a:r>
              <a:rPr lang="en-US" altLang="ja-JP" sz="2000" dirty="0"/>
              <a:t>To avoid inappropriate material to be used at articulating surface with low conformity in the future</a:t>
            </a:r>
          </a:p>
          <a:p>
            <a:pPr marL="577850" lvl="1" indent="-177800"/>
            <a:r>
              <a:rPr lang="en-US" altLang="ja-JP" sz="2000" dirty="0"/>
              <a:t>Many new materials are under development</a:t>
            </a:r>
          </a:p>
          <a:p>
            <a:pPr marL="977900" lvl="2" indent="-177800"/>
            <a:r>
              <a:rPr lang="en-US" altLang="ja-JP" sz="1800" dirty="0"/>
              <a:t>Carbon-PEEK </a:t>
            </a:r>
            <a:r>
              <a:rPr lang="en-US" altLang="ja-JP" sz="1400" dirty="0"/>
              <a:t>(Brockett Wear 2017)</a:t>
            </a:r>
          </a:p>
          <a:p>
            <a:pPr marL="977900" lvl="2" indent="-177800"/>
            <a:r>
              <a:rPr lang="en-US" altLang="ja-JP" sz="1800" dirty="0"/>
              <a:t>CNT-UHMWPE</a:t>
            </a:r>
          </a:p>
          <a:p>
            <a:pPr marL="977900" lvl="2" indent="-177800"/>
            <a:r>
              <a:rPr lang="en-US" altLang="ja-JP" sz="1800" dirty="0"/>
              <a:t>Cellulose nanofibers</a:t>
            </a:r>
          </a:p>
        </p:txBody>
      </p:sp>
    </p:spTree>
    <p:extLst>
      <p:ext uri="{BB962C8B-B14F-4D97-AF65-F5344CB8AC3E}">
        <p14:creationId xmlns:p14="http://schemas.microsoft.com/office/powerpoint/2010/main" val="47877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a:t>Delamination</a:t>
            </a:r>
            <a:endParaRPr kumimoji="1" lang="ja-JP" altLang="en-US" sz="3200" dirty="0"/>
          </a:p>
        </p:txBody>
      </p:sp>
      <p:sp>
        <p:nvSpPr>
          <p:cNvPr id="3" name="コンテンツ プレースホルダー 2"/>
          <p:cNvSpPr>
            <a:spLocks noGrp="1"/>
          </p:cNvSpPr>
          <p:nvPr>
            <p:ph idx="1"/>
          </p:nvPr>
        </p:nvSpPr>
        <p:spPr>
          <a:xfrm>
            <a:off x="250824" y="1268413"/>
            <a:ext cx="5401313" cy="4860932"/>
          </a:xfrm>
        </p:spPr>
        <p:txBody>
          <a:bodyPr/>
          <a:lstStyle/>
          <a:p>
            <a:pPr marL="177800" indent="-177800"/>
            <a:r>
              <a:rPr kumimoji="1" lang="en-US" altLang="ja-JP" sz="1800" dirty="0"/>
              <a:t>Type of fatigue failure</a:t>
            </a:r>
          </a:p>
          <a:p>
            <a:pPr marL="177800" indent="-177800"/>
            <a:r>
              <a:rPr lang="en-US" altLang="ja-JP" sz="1800" dirty="0"/>
              <a:t>I</a:t>
            </a:r>
            <a:r>
              <a:rPr kumimoji="1" lang="en-US" altLang="ja-JP" sz="1800" dirty="0"/>
              <a:t>nitiates from internal defects beneath the surface</a:t>
            </a:r>
          </a:p>
          <a:p>
            <a:pPr marL="177800" indent="-177800"/>
            <a:r>
              <a:rPr lang="en-US" altLang="ja-JP" sz="1800" dirty="0"/>
              <a:t>G</a:t>
            </a:r>
            <a:r>
              <a:rPr kumimoji="1" lang="en-US" altLang="ja-JP" sz="1800" dirty="0"/>
              <a:t>enerates millimeter-sized flakes</a:t>
            </a:r>
          </a:p>
          <a:p>
            <a:pPr marL="177800" indent="-177800"/>
            <a:r>
              <a:rPr lang="en-US" altLang="ja-JP" sz="1800" dirty="0"/>
              <a:t>Common destruction mode of ultra-high molecular weight polyethylene (UHMWPE) used at articulating surface of artificial joints</a:t>
            </a:r>
          </a:p>
          <a:p>
            <a:pPr marL="177800" indent="-177800"/>
            <a:r>
              <a:rPr lang="en-US" altLang="ja-JP" sz="1800" dirty="0"/>
              <a:t>Found at </a:t>
            </a:r>
          </a:p>
          <a:p>
            <a:pPr marL="577850" lvl="1" indent="-177800"/>
            <a:r>
              <a:rPr lang="en-US" altLang="ja-JP" sz="1800" dirty="0"/>
              <a:t>knee joints </a:t>
            </a:r>
            <a:br>
              <a:rPr lang="en-US" altLang="ja-JP" sz="1800" dirty="0"/>
            </a:br>
            <a:r>
              <a:rPr lang="en-US" altLang="ja-JP" sz="1400" dirty="0"/>
              <a:t>(</a:t>
            </a:r>
            <a:r>
              <a:rPr lang="en-US" altLang="ja-JP" sz="1400" dirty="0" err="1"/>
              <a:t>Medel</a:t>
            </a:r>
            <a:r>
              <a:rPr lang="en-US" altLang="ja-JP" sz="1400" dirty="0"/>
              <a:t> JBJS-Am 2009, </a:t>
            </a:r>
            <a:r>
              <a:rPr lang="en-US" altLang="ja-JP" sz="1400" dirty="0" err="1"/>
              <a:t>Greulich</a:t>
            </a:r>
            <a:r>
              <a:rPr lang="en-US" altLang="ja-JP" sz="1400" dirty="0"/>
              <a:t> J </a:t>
            </a:r>
            <a:r>
              <a:rPr lang="en-US" altLang="ja-JP" sz="1400" dirty="0" err="1"/>
              <a:t>arthop</a:t>
            </a:r>
            <a:r>
              <a:rPr lang="en-US" altLang="ja-JP" sz="1400" dirty="0"/>
              <a:t> 2012, </a:t>
            </a:r>
            <a:r>
              <a:rPr lang="en-US" altLang="ja-JP" sz="1400" dirty="0" err="1"/>
              <a:t>etc</a:t>
            </a:r>
            <a:r>
              <a:rPr lang="en-US" altLang="ja-JP" sz="1400" dirty="0"/>
              <a:t>)</a:t>
            </a:r>
            <a:endParaRPr lang="en-US" altLang="ja-JP" sz="1800" dirty="0"/>
          </a:p>
          <a:p>
            <a:pPr marL="577850" lvl="1" indent="-177800"/>
            <a:r>
              <a:rPr lang="en-US" altLang="ja-JP" sz="1800" dirty="0"/>
              <a:t>rim of acetabular components of hip joints</a:t>
            </a:r>
            <a:br>
              <a:rPr lang="en-US" altLang="ja-JP" sz="1800" dirty="0"/>
            </a:br>
            <a:r>
              <a:rPr lang="en-US" altLang="ja-JP" sz="1400" dirty="0"/>
              <a:t>(Currier JBJS-Am 2007, Sakoda JJCB 2008)</a:t>
            </a:r>
            <a:endParaRPr lang="en-US" altLang="ja-JP" sz="1800" dirty="0"/>
          </a:p>
          <a:p>
            <a:pPr marL="577850" lvl="1" indent="-177800"/>
            <a:r>
              <a:rPr lang="en-US" altLang="ja-JP" sz="1800" dirty="0"/>
              <a:t>shoulder joints </a:t>
            </a:r>
            <a:br>
              <a:rPr lang="en-US" altLang="ja-JP" sz="1800" dirty="0"/>
            </a:br>
            <a:r>
              <a:rPr lang="en-US" altLang="ja-JP" sz="1400" dirty="0"/>
              <a:t>(Gunther J </a:t>
            </a:r>
            <a:r>
              <a:rPr lang="en-US" altLang="ja-JP" sz="1400" dirty="0" err="1"/>
              <a:t>Arthop</a:t>
            </a:r>
            <a:r>
              <a:rPr lang="en-US" altLang="ja-JP" sz="1400" dirty="0"/>
              <a:t> 2002)</a:t>
            </a:r>
          </a:p>
          <a:p>
            <a:pPr marL="177800" indent="-177800"/>
            <a:r>
              <a:rPr lang="en-US" altLang="ja-JP" sz="1800" dirty="0"/>
              <a:t>Complex mechanism – induced by </a:t>
            </a:r>
            <a:r>
              <a:rPr lang="en-US" altLang="ja-JP" sz="1800" dirty="0">
                <a:solidFill>
                  <a:srgbClr val="FF0000"/>
                </a:solidFill>
              </a:rPr>
              <a:t>stresses beneath the surface </a:t>
            </a:r>
            <a:r>
              <a:rPr lang="en-US" altLang="ja-JP" sz="1800" dirty="0"/>
              <a:t>generated by </a:t>
            </a:r>
            <a:r>
              <a:rPr lang="en-US" altLang="ja-JP" sz="1800" dirty="0">
                <a:solidFill>
                  <a:srgbClr val="FF0000"/>
                </a:solidFill>
              </a:rPr>
              <a:t>compressive load </a:t>
            </a:r>
            <a:r>
              <a:rPr lang="en-US" altLang="ja-JP" sz="1800" dirty="0"/>
              <a:t>at </a:t>
            </a:r>
            <a:r>
              <a:rPr lang="en-US" altLang="ja-JP" sz="1800" dirty="0">
                <a:solidFill>
                  <a:srgbClr val="FF0000"/>
                </a:solidFill>
              </a:rPr>
              <a:t>low conformity contact </a:t>
            </a:r>
            <a:r>
              <a:rPr lang="en-US" altLang="ja-JP" sz="1400" dirty="0"/>
              <a:t>(</a:t>
            </a:r>
            <a:r>
              <a:rPr lang="en-US" altLang="ja-JP" sz="1400" dirty="0" err="1"/>
              <a:t>Bartel</a:t>
            </a:r>
            <a:r>
              <a:rPr lang="en-US" altLang="ja-JP" sz="1400" dirty="0"/>
              <a:t> CORR 1995)</a:t>
            </a:r>
          </a:p>
          <a:p>
            <a:pPr marL="177800" indent="-177800"/>
            <a:endParaRPr lang="en-US" altLang="ja-JP" sz="2000" dirty="0"/>
          </a:p>
          <a:p>
            <a:pPr marL="177800" indent="-177800"/>
            <a:endParaRPr lang="en-US" altLang="ja-JP" sz="2000" dirty="0"/>
          </a:p>
          <a:p>
            <a:pPr marL="0" indent="0">
              <a:buNone/>
            </a:pPr>
            <a:endParaRPr kumimoji="1" lang="en-US" altLang="ja-JP" sz="2000" dirty="0"/>
          </a:p>
        </p:txBody>
      </p:sp>
      <p:pic>
        <p:nvPicPr>
          <p:cNvPr id="4" name="図 3">
            <a:extLst>
              <a:ext uri="{FF2B5EF4-FFF2-40B4-BE49-F238E27FC236}">
                <a16:creationId xmlns:a16="http://schemas.microsoft.com/office/drawing/2014/main" id="{71A7434D-B7B6-41CB-95B2-5D0C60DB7246}"/>
              </a:ext>
            </a:extLst>
          </p:cNvPr>
          <p:cNvPicPr>
            <a:picLocks noChangeAspect="1"/>
          </p:cNvPicPr>
          <p:nvPr/>
        </p:nvPicPr>
        <p:blipFill>
          <a:blip r:embed="rId3"/>
          <a:stretch>
            <a:fillRect/>
          </a:stretch>
        </p:blipFill>
        <p:spPr>
          <a:xfrm>
            <a:off x="6454739" y="1268724"/>
            <a:ext cx="2437480" cy="1620207"/>
          </a:xfrm>
          <a:prstGeom prst="rect">
            <a:avLst/>
          </a:prstGeom>
        </p:spPr>
      </p:pic>
      <p:pic>
        <p:nvPicPr>
          <p:cNvPr id="5" name="図 4">
            <a:extLst>
              <a:ext uri="{FF2B5EF4-FFF2-40B4-BE49-F238E27FC236}">
                <a16:creationId xmlns:a16="http://schemas.microsoft.com/office/drawing/2014/main" id="{65FDCC65-46B2-4532-8A5A-67DD2426F266}"/>
              </a:ext>
            </a:extLst>
          </p:cNvPr>
          <p:cNvPicPr>
            <a:picLocks noChangeAspect="1"/>
          </p:cNvPicPr>
          <p:nvPr/>
        </p:nvPicPr>
        <p:blipFill rotWithShape="1">
          <a:blip r:embed="rId4"/>
          <a:srcRect l="16373" r="15994"/>
          <a:stretch/>
        </p:blipFill>
        <p:spPr>
          <a:xfrm>
            <a:off x="6940609" y="2978789"/>
            <a:ext cx="1465740" cy="1440490"/>
          </a:xfrm>
          <a:prstGeom prst="rect">
            <a:avLst/>
          </a:prstGeom>
        </p:spPr>
      </p:pic>
      <p:pic>
        <p:nvPicPr>
          <p:cNvPr id="6" name="図 5">
            <a:extLst>
              <a:ext uri="{FF2B5EF4-FFF2-40B4-BE49-F238E27FC236}">
                <a16:creationId xmlns:a16="http://schemas.microsoft.com/office/drawing/2014/main" id="{C6A12900-84AD-4D67-91A5-94BE576A405B}"/>
              </a:ext>
            </a:extLst>
          </p:cNvPr>
          <p:cNvPicPr>
            <a:picLocks noChangeAspect="1"/>
          </p:cNvPicPr>
          <p:nvPr/>
        </p:nvPicPr>
        <p:blipFill>
          <a:blip r:embed="rId5"/>
          <a:stretch>
            <a:fillRect/>
          </a:stretch>
        </p:blipFill>
        <p:spPr>
          <a:xfrm>
            <a:off x="5832037" y="4509138"/>
            <a:ext cx="3060182" cy="1643900"/>
          </a:xfrm>
          <a:prstGeom prst="rect">
            <a:avLst/>
          </a:prstGeom>
        </p:spPr>
      </p:pic>
      <p:sp>
        <p:nvSpPr>
          <p:cNvPr id="8" name="テキスト ボックス 7">
            <a:extLst>
              <a:ext uri="{FF2B5EF4-FFF2-40B4-BE49-F238E27FC236}">
                <a16:creationId xmlns:a16="http://schemas.microsoft.com/office/drawing/2014/main" id="{9FCAEA82-8032-46FB-BCD4-7BDD3602B51A}"/>
              </a:ext>
            </a:extLst>
          </p:cNvPr>
          <p:cNvSpPr txBox="1"/>
          <p:nvPr/>
        </p:nvSpPr>
        <p:spPr>
          <a:xfrm>
            <a:off x="6912300" y="5949322"/>
            <a:ext cx="1980876" cy="276999"/>
          </a:xfrm>
          <a:prstGeom prst="rect">
            <a:avLst/>
          </a:prstGeom>
          <a:solidFill>
            <a:schemeClr val="bg1"/>
          </a:solidFill>
          <a:ln>
            <a:solidFill>
              <a:schemeClr val="tx1"/>
            </a:solidFill>
          </a:ln>
        </p:spPr>
        <p:txBody>
          <a:bodyPr wrap="square" rtlCol="0">
            <a:spAutoFit/>
          </a:bodyPr>
          <a:lstStyle/>
          <a:p>
            <a:pPr algn="ctr"/>
            <a:r>
              <a:rPr kumimoji="1" lang="en-US" altLang="ja-JP" sz="1200" dirty="0"/>
              <a:t>Currier JBJS-Am 2007</a:t>
            </a:r>
            <a:endParaRPr kumimoji="1" lang="ja-JP" altLang="en-US" sz="1200" dirty="0"/>
          </a:p>
        </p:txBody>
      </p:sp>
    </p:spTree>
    <p:extLst>
      <p:ext uri="{BB962C8B-B14F-4D97-AF65-F5344CB8AC3E}">
        <p14:creationId xmlns:p14="http://schemas.microsoft.com/office/powerpoint/2010/main" val="260074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1808793"/>
            <a:ext cx="8280400" cy="1620207"/>
          </a:xfrm>
        </p:spPr>
        <p:txBody>
          <a:bodyPr/>
          <a:lstStyle/>
          <a:p>
            <a:pPr eaLnBrk="1" hangingPunct="1"/>
            <a:r>
              <a:rPr lang="en-US" altLang="ja-JP" sz="2400" dirty="0"/>
              <a:t>Thank</a:t>
            </a:r>
            <a:r>
              <a:rPr lang="ja-JP" altLang="en-US" sz="2400" dirty="0"/>
              <a:t> </a:t>
            </a:r>
            <a:r>
              <a:rPr lang="en-US" altLang="ja-JP" sz="2400" dirty="0"/>
              <a:t>you</a:t>
            </a:r>
            <a:r>
              <a:rPr lang="ja-JP" altLang="en-US" sz="2400" dirty="0"/>
              <a:t> </a:t>
            </a:r>
            <a:r>
              <a:rPr lang="en-US" altLang="ja-JP" sz="2400" dirty="0"/>
              <a:t>for</a:t>
            </a:r>
            <a:r>
              <a:rPr lang="ja-JP" altLang="en-US" sz="2400" dirty="0"/>
              <a:t> </a:t>
            </a:r>
            <a:r>
              <a:rPr lang="en-US" altLang="ja-JP" sz="2400" dirty="0"/>
              <a:t>your</a:t>
            </a:r>
            <a:r>
              <a:rPr lang="ja-JP" altLang="en-US" sz="2400" dirty="0"/>
              <a:t> </a:t>
            </a:r>
            <a:r>
              <a:rPr lang="en-US" altLang="ja-JP" sz="2400" dirty="0"/>
              <a:t>attention</a:t>
            </a:r>
          </a:p>
        </p:txBody>
      </p:sp>
    </p:spTree>
    <p:extLst>
      <p:ext uri="{BB962C8B-B14F-4D97-AF65-F5344CB8AC3E}">
        <p14:creationId xmlns:p14="http://schemas.microsoft.com/office/powerpoint/2010/main" val="402647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Previous </a:t>
            </a:r>
            <a:r>
              <a:rPr lang="en-US" altLang="ja-JP" sz="3200" i="1" kern="0" dirty="0"/>
              <a:t>in vitro</a:t>
            </a:r>
            <a:r>
              <a:rPr lang="en-US" altLang="ja-JP" sz="3200" kern="0" dirty="0"/>
              <a:t> tests – Joint simulator</a:t>
            </a:r>
            <a:endParaRPr lang="ja-JP" altLang="en-US" sz="3200" kern="0" dirty="0"/>
          </a:p>
        </p:txBody>
      </p:sp>
      <p:sp>
        <p:nvSpPr>
          <p:cNvPr id="10" name="コンテンツ プレースホルダー 2"/>
          <p:cNvSpPr txBox="1">
            <a:spLocks/>
          </p:cNvSpPr>
          <p:nvPr/>
        </p:nvSpPr>
        <p:spPr>
          <a:xfrm>
            <a:off x="251448" y="1268413"/>
            <a:ext cx="8641103" cy="48609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800" b="1" u="sng" kern="0" dirty="0"/>
              <a:t>Advantages</a:t>
            </a:r>
            <a:endParaRPr lang="en-US" altLang="ja-JP" sz="1800" u="sng" kern="0" dirty="0"/>
          </a:p>
          <a:p>
            <a:pPr marL="177800" indent="-177800"/>
            <a:r>
              <a:rPr lang="en-US" altLang="ja-JP" sz="1600" kern="0" dirty="0"/>
              <a:t>Final products are evaluated</a:t>
            </a:r>
          </a:p>
          <a:p>
            <a:pPr marL="577850" lvl="1" indent="-177800"/>
            <a:r>
              <a:rPr lang="en-US" altLang="ja-JP" sz="1600" kern="0" dirty="0"/>
              <a:t>Design factors</a:t>
            </a:r>
          </a:p>
          <a:p>
            <a:pPr marL="577850" lvl="1" indent="-177800"/>
            <a:r>
              <a:rPr lang="en-US" altLang="ja-JP" sz="1600" kern="0" dirty="0"/>
              <a:t>Material factors</a:t>
            </a:r>
          </a:p>
          <a:p>
            <a:pPr marL="177800" indent="-177800"/>
            <a:r>
              <a:rPr lang="en-US" altLang="ja-JP" sz="1600" kern="0" dirty="0"/>
              <a:t>Most clinically relevant loading and motion</a:t>
            </a:r>
          </a:p>
          <a:p>
            <a:pPr marL="177800" indent="-177800"/>
            <a:endParaRPr lang="en-US" altLang="ja-JP" sz="1800" kern="0" dirty="0"/>
          </a:p>
          <a:p>
            <a:pPr marL="0" indent="0">
              <a:buNone/>
            </a:pPr>
            <a:r>
              <a:rPr lang="en-US" altLang="ja-JP" sz="1800" b="1" u="sng" kern="0" dirty="0"/>
              <a:t>Disadvantages</a:t>
            </a:r>
            <a:endParaRPr lang="en-US" altLang="ja-JP" sz="1800" u="sng" kern="0" dirty="0"/>
          </a:p>
          <a:p>
            <a:pPr marL="177800" indent="-177800"/>
            <a:r>
              <a:rPr lang="en-US" altLang="ja-JP" sz="1600" kern="0" dirty="0"/>
              <a:t>Limited acceleration</a:t>
            </a:r>
          </a:p>
          <a:p>
            <a:pPr marL="177800" indent="-177800"/>
            <a:r>
              <a:rPr lang="en-US" altLang="ja-JP" sz="1600" kern="0" dirty="0"/>
              <a:t>Very complex</a:t>
            </a:r>
          </a:p>
          <a:p>
            <a:pPr marL="177800" indent="-177800"/>
            <a:r>
              <a:rPr lang="en-US" altLang="ja-JP" sz="1600" kern="0" dirty="0"/>
              <a:t>Not easy to evaluate the effect of component design</a:t>
            </a:r>
          </a:p>
          <a:p>
            <a:pPr marL="577850" lvl="1" indent="-177800"/>
            <a:r>
              <a:rPr lang="en-US" altLang="ja-JP" sz="1600" kern="0" dirty="0"/>
              <a:t>Component design itself affects joint loading and motion </a:t>
            </a:r>
            <a:r>
              <a:rPr lang="en-US" altLang="ja-JP" sz="1600" i="1" kern="0" dirty="0"/>
              <a:t>in vivo</a:t>
            </a:r>
          </a:p>
          <a:p>
            <a:pPr marL="577850" lvl="1" indent="-177800"/>
            <a:endParaRPr lang="en-US" altLang="ja-JP" sz="1600" kern="0" dirty="0"/>
          </a:p>
          <a:p>
            <a:pPr marL="0" indent="0">
              <a:buNone/>
            </a:pPr>
            <a:endParaRPr lang="en-US" altLang="ja-JP" sz="1600" kern="0" dirty="0"/>
          </a:p>
          <a:p>
            <a:pPr marL="0" indent="0">
              <a:buNone/>
            </a:pPr>
            <a:r>
              <a:rPr lang="en-US" altLang="ja-JP" sz="1400" kern="0" dirty="0"/>
              <a:t>* Conforming inserts are more closely associated with delamination than less-conforming inserts in a retrieval study, probably due to the higher </a:t>
            </a:r>
            <a:r>
              <a:rPr lang="en-US" altLang="ja-JP" sz="1400" i="1" kern="0" dirty="0"/>
              <a:t>in vivo</a:t>
            </a:r>
            <a:r>
              <a:rPr lang="en-US" altLang="ja-JP" sz="1400" kern="0" dirty="0"/>
              <a:t> constraint-induced stresses. (</a:t>
            </a:r>
            <a:r>
              <a:rPr lang="en-US" altLang="ja-JP" sz="1400" kern="0" dirty="0" err="1"/>
              <a:t>Wimmer</a:t>
            </a:r>
            <a:r>
              <a:rPr lang="en-US" altLang="ja-JP" sz="1400" kern="0" dirty="0"/>
              <a:t> CORR 2012)</a:t>
            </a:r>
            <a:endParaRPr lang="ja-JP" altLang="en-US" sz="1400" kern="0" dirty="0"/>
          </a:p>
        </p:txBody>
      </p:sp>
      <p:pic>
        <p:nvPicPr>
          <p:cNvPr id="3" name="図 2">
            <a:extLst>
              <a:ext uri="{FF2B5EF4-FFF2-40B4-BE49-F238E27FC236}">
                <a16:creationId xmlns:a16="http://schemas.microsoft.com/office/drawing/2014/main" id="{11B31C09-5A9C-4F96-BD67-7590DA6B5A3B}"/>
              </a:ext>
            </a:extLst>
          </p:cNvPr>
          <p:cNvPicPr>
            <a:picLocks noChangeAspect="1"/>
          </p:cNvPicPr>
          <p:nvPr/>
        </p:nvPicPr>
        <p:blipFill>
          <a:blip r:embed="rId3"/>
          <a:stretch>
            <a:fillRect/>
          </a:stretch>
        </p:blipFill>
        <p:spPr>
          <a:xfrm>
            <a:off x="5472115" y="1448747"/>
            <a:ext cx="2857500" cy="2647950"/>
          </a:xfrm>
          <a:prstGeom prst="rect">
            <a:avLst/>
          </a:prstGeom>
        </p:spPr>
      </p:pic>
      <p:sp>
        <p:nvSpPr>
          <p:cNvPr id="4" name="テキスト ボックス 3">
            <a:extLst>
              <a:ext uri="{FF2B5EF4-FFF2-40B4-BE49-F238E27FC236}">
                <a16:creationId xmlns:a16="http://schemas.microsoft.com/office/drawing/2014/main" id="{11637A35-3744-405E-9086-045958560B48}"/>
              </a:ext>
            </a:extLst>
          </p:cNvPr>
          <p:cNvSpPr txBox="1"/>
          <p:nvPr/>
        </p:nvSpPr>
        <p:spPr>
          <a:xfrm>
            <a:off x="7558101" y="3698875"/>
            <a:ext cx="1260161" cy="276999"/>
          </a:xfrm>
          <a:prstGeom prst="rect">
            <a:avLst/>
          </a:prstGeom>
          <a:noFill/>
        </p:spPr>
        <p:txBody>
          <a:bodyPr wrap="square" rtlCol="0">
            <a:spAutoFit/>
          </a:bodyPr>
          <a:lstStyle/>
          <a:p>
            <a:pPr algn="ctr"/>
            <a:r>
              <a:rPr kumimoji="1" lang="en-US" altLang="ja-JP" sz="1200" dirty="0"/>
              <a:t>www.amti.biz</a:t>
            </a:r>
            <a:endParaRPr kumimoji="1" lang="ja-JP" altLang="en-US" sz="1200" dirty="0"/>
          </a:p>
        </p:txBody>
      </p:sp>
    </p:spTree>
    <p:extLst>
      <p:ext uri="{BB962C8B-B14F-4D97-AF65-F5344CB8AC3E}">
        <p14:creationId xmlns:p14="http://schemas.microsoft.com/office/powerpoint/2010/main" val="89144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Previous </a:t>
            </a:r>
            <a:r>
              <a:rPr lang="en-US" altLang="ja-JP" sz="3200" i="1" kern="0" dirty="0"/>
              <a:t>in vitro</a:t>
            </a:r>
            <a:r>
              <a:rPr lang="en-US" altLang="ja-JP" sz="3200" kern="0" dirty="0"/>
              <a:t> tests – Ball-on-flat</a:t>
            </a:r>
            <a:endParaRPr lang="ja-JP" altLang="en-US" sz="3200" kern="0" dirty="0"/>
          </a:p>
        </p:txBody>
      </p:sp>
      <p:sp>
        <p:nvSpPr>
          <p:cNvPr id="10" name="コンテンツ プレースホルダー 2"/>
          <p:cNvSpPr txBox="1">
            <a:spLocks/>
          </p:cNvSpPr>
          <p:nvPr/>
        </p:nvSpPr>
        <p:spPr>
          <a:xfrm>
            <a:off x="251448" y="1268413"/>
            <a:ext cx="8641103" cy="48609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800" b="1" u="sng" kern="0" dirty="0"/>
              <a:t>Distinctive feature</a:t>
            </a:r>
            <a:endParaRPr lang="en-US" altLang="ja-JP" sz="1800" u="sng" kern="0" dirty="0"/>
          </a:p>
          <a:p>
            <a:pPr marL="177800" indent="-177800"/>
            <a:r>
              <a:rPr lang="en-US" altLang="ja-JP" sz="1800" kern="0" dirty="0"/>
              <a:t>Pin-on-plate wear test using simple reciprocation</a:t>
            </a:r>
          </a:p>
          <a:p>
            <a:pPr marL="177800" indent="-177800"/>
            <a:r>
              <a:rPr lang="en-US" altLang="ja-JP" sz="1800" kern="0" dirty="0"/>
              <a:t>Simple</a:t>
            </a:r>
          </a:p>
          <a:p>
            <a:pPr marL="577850" lvl="1" indent="-177800"/>
            <a:r>
              <a:rPr lang="en-US" altLang="ja-JP" sz="1800" kern="0" dirty="0"/>
              <a:t>Material test </a:t>
            </a:r>
          </a:p>
          <a:p>
            <a:pPr marL="577850" lvl="1" indent="-177800"/>
            <a:r>
              <a:rPr lang="en-US" altLang="ja-JP" sz="1800" kern="0" dirty="0"/>
              <a:t>Design factors eliminated</a:t>
            </a:r>
          </a:p>
          <a:p>
            <a:pPr marL="177800" indent="-177800"/>
            <a:r>
              <a:rPr lang="en-US" altLang="ja-JP" sz="1800" kern="0" dirty="0"/>
              <a:t>Many experiences </a:t>
            </a:r>
            <a:r>
              <a:rPr lang="en-US" altLang="ja-JP" sz="1400" kern="0" dirty="0"/>
              <a:t>(Bell JOA 1998, Reeves IMechE 2000, </a:t>
            </a:r>
            <a:r>
              <a:rPr lang="en-US" altLang="ja-JP" sz="1400" kern="0" dirty="0" err="1"/>
              <a:t>Popoola</a:t>
            </a:r>
            <a:r>
              <a:rPr lang="en-US" altLang="ja-JP" sz="1400" kern="0" dirty="0"/>
              <a:t> JOR 2010, </a:t>
            </a:r>
            <a:r>
              <a:rPr lang="en-US" altLang="ja-JP" sz="1400" kern="0" dirty="0" err="1"/>
              <a:t>Wannomae</a:t>
            </a:r>
            <a:r>
              <a:rPr lang="en-US" altLang="ja-JP" sz="1400" kern="0" dirty="0"/>
              <a:t> JOA 2010, </a:t>
            </a:r>
            <a:r>
              <a:rPr lang="en-US" altLang="ja-JP" sz="1400" kern="0" dirty="0" err="1"/>
              <a:t>Saikko</a:t>
            </a:r>
            <a:r>
              <a:rPr lang="en-US" altLang="ja-JP" sz="1400" kern="0" dirty="0"/>
              <a:t> </a:t>
            </a:r>
            <a:r>
              <a:rPr lang="en-US" altLang="ja-JP" sz="1400" kern="0" dirty="0" err="1"/>
              <a:t>Tribol</a:t>
            </a:r>
            <a:r>
              <a:rPr lang="en-US" altLang="ja-JP" sz="1400" kern="0" dirty="0"/>
              <a:t> </a:t>
            </a:r>
            <a:r>
              <a:rPr lang="en-US" altLang="ja-JP" sz="1400" kern="0" dirty="0" err="1"/>
              <a:t>Int</a:t>
            </a:r>
            <a:r>
              <a:rPr lang="en-US" altLang="ja-JP" sz="1400" kern="0" dirty="0"/>
              <a:t> 2014) </a:t>
            </a:r>
          </a:p>
          <a:p>
            <a:pPr marL="177800" indent="-177800"/>
            <a:r>
              <a:rPr lang="en-US" altLang="ja-JP" sz="1800" kern="0" dirty="0"/>
              <a:t>Standardized (ASTM F 732-00(2011))</a:t>
            </a:r>
          </a:p>
          <a:p>
            <a:pPr marL="177800" indent="-177800"/>
            <a:endParaRPr lang="en-US" altLang="ja-JP" sz="1800" kern="0" dirty="0"/>
          </a:p>
          <a:p>
            <a:pPr marL="0" indent="0">
              <a:buNone/>
            </a:pPr>
            <a:r>
              <a:rPr lang="en-US" altLang="ja-JP" sz="1800" b="1" u="sng" kern="0" dirty="0"/>
              <a:t>Limitation</a:t>
            </a:r>
            <a:endParaRPr lang="en-US" altLang="ja-JP" sz="1800" u="sng" kern="0" dirty="0"/>
          </a:p>
          <a:p>
            <a:pPr marL="177800" indent="-177800"/>
            <a:r>
              <a:rPr lang="en-US" altLang="ja-JP" sz="1800" kern="0" dirty="0"/>
              <a:t>Delamination is reproduced only in ‘obviously’ deteriorated UHMWPE</a:t>
            </a:r>
          </a:p>
          <a:p>
            <a:pPr marL="577850" lvl="1" indent="-177800"/>
            <a:r>
              <a:rPr lang="en-US" altLang="ja-JP" sz="1800" kern="0" dirty="0"/>
              <a:t>Aged historical UHMWPE (gamma air)</a:t>
            </a:r>
          </a:p>
          <a:p>
            <a:pPr marL="577850" lvl="1" indent="-177800"/>
            <a:r>
              <a:rPr lang="en-US" altLang="ja-JP" sz="1800" kern="0" dirty="0"/>
              <a:t>Aged conventional UHMWPE (gamma inert)</a:t>
            </a:r>
          </a:p>
          <a:p>
            <a:pPr marL="177800" indent="-177800"/>
            <a:r>
              <a:rPr lang="en-US" altLang="ja-JP" sz="1800" kern="0" dirty="0"/>
              <a:t>Risk of delamination can not be evaluated</a:t>
            </a:r>
            <a:endParaRPr lang="ja-JP" altLang="en-US" sz="1800" kern="0" dirty="0"/>
          </a:p>
        </p:txBody>
      </p:sp>
    </p:spTree>
    <p:extLst>
      <p:ext uri="{BB962C8B-B14F-4D97-AF65-F5344CB8AC3E}">
        <p14:creationId xmlns:p14="http://schemas.microsoft.com/office/powerpoint/2010/main" val="47297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ja-JP" sz="3200" dirty="0"/>
              <a:t>U-shaped motion</a:t>
            </a:r>
            <a:endParaRPr lang="ja-JP" altLang="en-US" sz="3200" dirty="0"/>
          </a:p>
        </p:txBody>
      </p:sp>
      <p:sp>
        <p:nvSpPr>
          <p:cNvPr id="21508" name="Rectangle 3"/>
          <p:cNvSpPr>
            <a:spLocks noGrp="1" noChangeArrowheads="1"/>
          </p:cNvSpPr>
          <p:nvPr>
            <p:ph type="body" idx="1"/>
          </p:nvPr>
        </p:nvSpPr>
        <p:spPr>
          <a:xfrm>
            <a:off x="250825" y="1268724"/>
            <a:ext cx="6506607" cy="1063289"/>
          </a:xfrm>
        </p:spPr>
        <p:txBody>
          <a:bodyPr/>
          <a:lstStyle/>
          <a:p>
            <a:pPr marL="177800" indent="-177800" eaLnBrk="1" hangingPunct="1"/>
            <a:r>
              <a:rPr lang="en-US" altLang="ja-JP" sz="1800" dirty="0"/>
              <a:t>First reported in 1999 by Tomita et al. </a:t>
            </a:r>
            <a:r>
              <a:rPr lang="en-US" altLang="ja-JP" sz="1400" dirty="0"/>
              <a:t>(Tomita JBMR-B 1999)</a:t>
            </a:r>
          </a:p>
          <a:p>
            <a:pPr marL="177800" indent="-177800" eaLnBrk="1" hangingPunct="1"/>
            <a:r>
              <a:rPr lang="en-US" altLang="ja-JP" sz="1800" dirty="0"/>
              <a:t>Creates more internal cracks than simple reciprocation</a:t>
            </a:r>
            <a:br>
              <a:rPr lang="en-US" altLang="ja-JP" sz="1800" dirty="0"/>
            </a:br>
            <a:r>
              <a:rPr lang="en-US" altLang="ja-JP" sz="1600" dirty="0"/>
              <a:t>(measured by scanning acoustic tomography, in water lubricant)</a:t>
            </a:r>
            <a:endParaRPr lang="en-US" altLang="ja-JP" sz="1400" dirty="0"/>
          </a:p>
        </p:txBody>
      </p:sp>
      <p:sp>
        <p:nvSpPr>
          <p:cNvPr id="5" name="テキスト ボックス 4">
            <a:extLst>
              <a:ext uri="{FF2B5EF4-FFF2-40B4-BE49-F238E27FC236}">
                <a16:creationId xmlns:a16="http://schemas.microsoft.com/office/drawing/2014/main" id="{5857298F-11C3-4A2D-B6E1-C1E12CF9FBC7}"/>
              </a:ext>
            </a:extLst>
          </p:cNvPr>
          <p:cNvSpPr txBox="1"/>
          <p:nvPr/>
        </p:nvSpPr>
        <p:spPr>
          <a:xfrm>
            <a:off x="6757432" y="3609023"/>
            <a:ext cx="2135120" cy="307777"/>
          </a:xfrm>
          <a:prstGeom prst="rect">
            <a:avLst/>
          </a:prstGeom>
          <a:noFill/>
        </p:spPr>
        <p:txBody>
          <a:bodyPr wrap="square" rtlCol="0">
            <a:spAutoFit/>
          </a:bodyPr>
          <a:lstStyle/>
          <a:p>
            <a:pPr algn="ctr"/>
            <a:r>
              <a:rPr lang="en-US" altLang="ja-JP" sz="1400" dirty="0"/>
              <a:t>U-shaped motion</a:t>
            </a:r>
            <a:endParaRPr kumimoji="1" lang="ja-JP" altLang="en-US" sz="1400" dirty="0"/>
          </a:p>
        </p:txBody>
      </p:sp>
      <p:sp>
        <p:nvSpPr>
          <p:cNvPr id="8" name="Rectangle 3">
            <a:extLst>
              <a:ext uri="{FF2B5EF4-FFF2-40B4-BE49-F238E27FC236}">
                <a16:creationId xmlns:a16="http://schemas.microsoft.com/office/drawing/2014/main" id="{BB729439-1CF9-4046-B80C-A332F6576AE7}"/>
              </a:ext>
            </a:extLst>
          </p:cNvPr>
          <p:cNvSpPr txBox="1">
            <a:spLocks noChangeArrowheads="1"/>
          </p:cNvSpPr>
          <p:nvPr/>
        </p:nvSpPr>
        <p:spPr bwMode="auto">
          <a:xfrm>
            <a:off x="250825" y="2348862"/>
            <a:ext cx="6506606" cy="162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eaLnBrk="1" hangingPunct="1"/>
            <a:r>
              <a:rPr lang="en-US" altLang="ja-JP" sz="1800" kern="0" dirty="0"/>
              <a:t>Modification </a:t>
            </a:r>
            <a:r>
              <a:rPr lang="en-US" altLang="ja-JP" sz="1400" kern="0" dirty="0"/>
              <a:t>(Sakoda JJCB 2012)</a:t>
            </a:r>
          </a:p>
          <a:p>
            <a:pPr marL="577850" lvl="1" indent="-177800" eaLnBrk="1" hangingPunct="1"/>
            <a:r>
              <a:rPr lang="en-US" altLang="ja-JP" sz="1600" kern="0" dirty="0"/>
              <a:t>Serum based lubricant </a:t>
            </a:r>
          </a:p>
          <a:p>
            <a:pPr marL="577850" lvl="1" indent="-177800" eaLnBrk="1" hangingPunct="1"/>
            <a:r>
              <a:rPr lang="en-US" altLang="ja-JP" sz="1600" kern="0" dirty="0"/>
              <a:t>Extended test duration (until delamination or 1 million cycles)</a:t>
            </a:r>
          </a:p>
          <a:p>
            <a:pPr marL="177800" indent="-177800" eaLnBrk="1" hangingPunct="1"/>
            <a:r>
              <a:rPr lang="en-US" altLang="ja-JP" sz="1800" kern="0" dirty="0"/>
              <a:t>Dramatic acceleration of delamination process</a:t>
            </a:r>
          </a:p>
          <a:p>
            <a:pPr marL="177800" indent="-177800" eaLnBrk="1" hangingPunct="1"/>
            <a:r>
              <a:rPr lang="en-US" altLang="ja-JP" sz="1800" kern="0" dirty="0"/>
              <a:t>Delamination in </a:t>
            </a:r>
            <a:r>
              <a:rPr lang="en-US" altLang="ja-JP" sz="1800" kern="0" dirty="0">
                <a:solidFill>
                  <a:srgbClr val="FF0000"/>
                </a:solidFill>
              </a:rPr>
              <a:t>virgin UHMWPE</a:t>
            </a:r>
            <a:endParaRPr lang="en-US" altLang="ja-JP" sz="1800" kern="0" dirty="0"/>
          </a:p>
          <a:p>
            <a:pPr marL="177800" indent="-177800" eaLnBrk="1" hangingPunct="1"/>
            <a:endParaRPr lang="en-US" altLang="ja-JP" sz="1800" kern="0" dirty="0"/>
          </a:p>
          <a:p>
            <a:pPr marL="177800" indent="-177800" eaLnBrk="1" hangingPunct="1"/>
            <a:endParaRPr lang="en-US" altLang="ja-JP" sz="1400" kern="0" dirty="0"/>
          </a:p>
        </p:txBody>
      </p:sp>
      <p:pic>
        <p:nvPicPr>
          <p:cNvPr id="2" name="図 1">
            <a:extLst>
              <a:ext uri="{FF2B5EF4-FFF2-40B4-BE49-F238E27FC236}">
                <a16:creationId xmlns:a16="http://schemas.microsoft.com/office/drawing/2014/main" id="{0CD26C57-9599-448F-B85E-7AADE6C05D2F}"/>
              </a:ext>
            </a:extLst>
          </p:cNvPr>
          <p:cNvPicPr>
            <a:picLocks noChangeAspect="1"/>
          </p:cNvPicPr>
          <p:nvPr/>
        </p:nvPicPr>
        <p:blipFill>
          <a:blip r:embed="rId3"/>
          <a:stretch>
            <a:fillRect/>
          </a:stretch>
        </p:blipFill>
        <p:spPr>
          <a:xfrm>
            <a:off x="6374354" y="4149092"/>
            <a:ext cx="2338175" cy="1756455"/>
          </a:xfrm>
          <a:prstGeom prst="rect">
            <a:avLst/>
          </a:prstGeom>
        </p:spPr>
      </p:pic>
      <p:pic>
        <p:nvPicPr>
          <p:cNvPr id="6" name="図 5">
            <a:extLst>
              <a:ext uri="{FF2B5EF4-FFF2-40B4-BE49-F238E27FC236}">
                <a16:creationId xmlns:a16="http://schemas.microsoft.com/office/drawing/2014/main" id="{D2A0CE45-2A6A-4FCC-8B7A-15A397CD607F}"/>
              </a:ext>
            </a:extLst>
          </p:cNvPr>
          <p:cNvPicPr>
            <a:picLocks noChangeAspect="1"/>
          </p:cNvPicPr>
          <p:nvPr/>
        </p:nvPicPr>
        <p:blipFill>
          <a:blip r:embed="rId4"/>
          <a:stretch>
            <a:fillRect/>
          </a:stretch>
        </p:blipFill>
        <p:spPr>
          <a:xfrm>
            <a:off x="431471" y="4150041"/>
            <a:ext cx="2357185" cy="1776430"/>
          </a:xfrm>
          <a:prstGeom prst="rect">
            <a:avLst/>
          </a:prstGeom>
        </p:spPr>
      </p:pic>
      <p:pic>
        <p:nvPicPr>
          <p:cNvPr id="10" name="Picture 20" descr="110610 virgin-11 1000000 x25">
            <a:extLst>
              <a:ext uri="{FF2B5EF4-FFF2-40B4-BE49-F238E27FC236}">
                <a16:creationId xmlns:a16="http://schemas.microsoft.com/office/drawing/2014/main" id="{046FC00D-82C7-492F-BFE0-5AAE4A15F5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2035" y="4149092"/>
            <a:ext cx="2359931" cy="177737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286A4D6-7906-4965-BDCB-FF84B3327C21}"/>
              </a:ext>
            </a:extLst>
          </p:cNvPr>
          <p:cNvSpPr txBox="1"/>
          <p:nvPr/>
        </p:nvSpPr>
        <p:spPr>
          <a:xfrm>
            <a:off x="3785991" y="4238865"/>
            <a:ext cx="1572017" cy="276999"/>
          </a:xfrm>
          <a:prstGeom prst="rect">
            <a:avLst/>
          </a:prstGeom>
          <a:solidFill>
            <a:schemeClr val="bg1"/>
          </a:solidFill>
        </p:spPr>
        <p:txBody>
          <a:bodyPr wrap="square" rtlCol="0">
            <a:spAutoFit/>
          </a:bodyPr>
          <a:lstStyle/>
          <a:p>
            <a:pPr algn="ctr"/>
            <a:r>
              <a:rPr kumimoji="1" lang="en-US" altLang="ja-JP" sz="1200" dirty="0"/>
              <a:t>Virgin UHMWPE</a:t>
            </a:r>
            <a:endParaRPr kumimoji="1" lang="ja-JP" altLang="en-US" sz="1200" dirty="0"/>
          </a:p>
        </p:txBody>
      </p:sp>
      <p:sp>
        <p:nvSpPr>
          <p:cNvPr id="12" name="テキスト ボックス 11">
            <a:extLst>
              <a:ext uri="{FF2B5EF4-FFF2-40B4-BE49-F238E27FC236}">
                <a16:creationId xmlns:a16="http://schemas.microsoft.com/office/drawing/2014/main" id="{D3E98F15-066B-43AF-8995-A3A69BF00477}"/>
              </a:ext>
            </a:extLst>
          </p:cNvPr>
          <p:cNvSpPr txBox="1"/>
          <p:nvPr/>
        </p:nvSpPr>
        <p:spPr>
          <a:xfrm>
            <a:off x="6757432" y="4238865"/>
            <a:ext cx="1572017" cy="276999"/>
          </a:xfrm>
          <a:prstGeom prst="rect">
            <a:avLst/>
          </a:prstGeom>
          <a:solidFill>
            <a:schemeClr val="bg1"/>
          </a:solidFill>
        </p:spPr>
        <p:txBody>
          <a:bodyPr wrap="square" rtlCol="0">
            <a:spAutoFit/>
          </a:bodyPr>
          <a:lstStyle/>
          <a:p>
            <a:pPr algn="ctr"/>
            <a:r>
              <a:rPr kumimoji="1" lang="en-US" altLang="ja-JP" sz="1200" dirty="0"/>
              <a:t>Virgin UHMWPE</a:t>
            </a:r>
            <a:endParaRPr kumimoji="1" lang="ja-JP" altLang="en-US" sz="1200" dirty="0"/>
          </a:p>
        </p:txBody>
      </p:sp>
      <p:sp>
        <p:nvSpPr>
          <p:cNvPr id="13" name="テキスト ボックス 12">
            <a:extLst>
              <a:ext uri="{FF2B5EF4-FFF2-40B4-BE49-F238E27FC236}">
                <a16:creationId xmlns:a16="http://schemas.microsoft.com/office/drawing/2014/main" id="{E975BAA7-23B8-48E6-9274-7E865EB8B91F}"/>
              </a:ext>
            </a:extLst>
          </p:cNvPr>
          <p:cNvSpPr txBox="1"/>
          <p:nvPr/>
        </p:nvSpPr>
        <p:spPr>
          <a:xfrm>
            <a:off x="837032" y="4238865"/>
            <a:ext cx="1572017" cy="276999"/>
          </a:xfrm>
          <a:prstGeom prst="rect">
            <a:avLst/>
          </a:prstGeom>
          <a:solidFill>
            <a:schemeClr val="bg1"/>
          </a:solidFill>
        </p:spPr>
        <p:txBody>
          <a:bodyPr wrap="square" rtlCol="0">
            <a:spAutoFit/>
          </a:bodyPr>
          <a:lstStyle/>
          <a:p>
            <a:pPr algn="ctr"/>
            <a:r>
              <a:rPr kumimoji="1" lang="en-US" altLang="ja-JP" sz="1200" dirty="0"/>
              <a:t>Gamma air, AA</a:t>
            </a:r>
            <a:endParaRPr kumimoji="1" lang="ja-JP" altLang="en-US" sz="1200" dirty="0"/>
          </a:p>
        </p:txBody>
      </p:sp>
      <p:sp>
        <p:nvSpPr>
          <p:cNvPr id="14" name="テキスト ボックス 13">
            <a:extLst>
              <a:ext uri="{FF2B5EF4-FFF2-40B4-BE49-F238E27FC236}">
                <a16:creationId xmlns:a16="http://schemas.microsoft.com/office/drawing/2014/main" id="{921A8234-9532-4A59-BAE3-71FE83893E02}"/>
              </a:ext>
            </a:extLst>
          </p:cNvPr>
          <p:cNvSpPr txBox="1"/>
          <p:nvPr/>
        </p:nvSpPr>
        <p:spPr>
          <a:xfrm>
            <a:off x="824054" y="5597200"/>
            <a:ext cx="1572017" cy="461665"/>
          </a:xfrm>
          <a:prstGeom prst="rect">
            <a:avLst/>
          </a:prstGeom>
          <a:solidFill>
            <a:schemeClr val="bg1"/>
          </a:solidFill>
          <a:ln>
            <a:solidFill>
              <a:schemeClr val="tx1"/>
            </a:solidFill>
          </a:ln>
        </p:spPr>
        <p:txBody>
          <a:bodyPr wrap="square" rtlCol="0">
            <a:spAutoFit/>
          </a:bodyPr>
          <a:lstStyle/>
          <a:p>
            <a:pPr algn="ctr"/>
            <a:r>
              <a:rPr lang="en-US" altLang="ja-JP" sz="1200" dirty="0"/>
              <a:t>U-shaped motion</a:t>
            </a:r>
            <a:br>
              <a:rPr lang="en-US" altLang="ja-JP" sz="1200" dirty="0"/>
            </a:br>
            <a:r>
              <a:rPr kumimoji="1" lang="en-US" altLang="ja-JP" sz="1200" dirty="0"/>
              <a:t>at 100 cycles</a:t>
            </a:r>
            <a:endParaRPr kumimoji="1" lang="ja-JP" altLang="en-US" sz="1200" dirty="0"/>
          </a:p>
        </p:txBody>
      </p:sp>
      <p:sp>
        <p:nvSpPr>
          <p:cNvPr id="16" name="テキスト ボックス 15">
            <a:extLst>
              <a:ext uri="{FF2B5EF4-FFF2-40B4-BE49-F238E27FC236}">
                <a16:creationId xmlns:a16="http://schemas.microsoft.com/office/drawing/2014/main" id="{86DD6DA9-A443-4024-AB68-F3478A09CCFB}"/>
              </a:ext>
            </a:extLst>
          </p:cNvPr>
          <p:cNvSpPr txBox="1"/>
          <p:nvPr/>
        </p:nvSpPr>
        <p:spPr>
          <a:xfrm>
            <a:off x="3785991" y="5597200"/>
            <a:ext cx="1572017" cy="461665"/>
          </a:xfrm>
          <a:prstGeom prst="rect">
            <a:avLst/>
          </a:prstGeom>
          <a:solidFill>
            <a:schemeClr val="bg1"/>
          </a:solidFill>
          <a:ln>
            <a:solidFill>
              <a:schemeClr val="tx1"/>
            </a:solidFill>
          </a:ln>
        </p:spPr>
        <p:txBody>
          <a:bodyPr wrap="square" rtlCol="0">
            <a:spAutoFit/>
          </a:bodyPr>
          <a:lstStyle/>
          <a:p>
            <a:pPr algn="ctr"/>
            <a:r>
              <a:rPr lang="en-US" altLang="ja-JP" sz="1200" dirty="0"/>
              <a:t>Simple reciprocation</a:t>
            </a:r>
            <a:br>
              <a:rPr lang="en-US" altLang="ja-JP" sz="1200" dirty="0"/>
            </a:br>
            <a:r>
              <a:rPr kumimoji="1" lang="en-US" altLang="ja-JP" sz="1200" dirty="0"/>
              <a:t>at 1,000,000 cycles</a:t>
            </a:r>
            <a:endParaRPr kumimoji="1" lang="ja-JP" altLang="en-US" sz="1200" dirty="0"/>
          </a:p>
        </p:txBody>
      </p:sp>
      <p:sp>
        <p:nvSpPr>
          <p:cNvPr id="17" name="テキスト ボックス 16">
            <a:extLst>
              <a:ext uri="{FF2B5EF4-FFF2-40B4-BE49-F238E27FC236}">
                <a16:creationId xmlns:a16="http://schemas.microsoft.com/office/drawing/2014/main" id="{34763328-48D0-433F-8D0D-B9DA8668AFAF}"/>
              </a:ext>
            </a:extLst>
          </p:cNvPr>
          <p:cNvSpPr txBox="1"/>
          <p:nvPr/>
        </p:nvSpPr>
        <p:spPr>
          <a:xfrm>
            <a:off x="6757432" y="5597200"/>
            <a:ext cx="1572017" cy="461665"/>
          </a:xfrm>
          <a:prstGeom prst="rect">
            <a:avLst/>
          </a:prstGeom>
          <a:solidFill>
            <a:schemeClr val="bg1"/>
          </a:solidFill>
          <a:ln>
            <a:solidFill>
              <a:schemeClr val="tx1"/>
            </a:solidFill>
          </a:ln>
        </p:spPr>
        <p:txBody>
          <a:bodyPr wrap="square" rtlCol="0">
            <a:spAutoFit/>
          </a:bodyPr>
          <a:lstStyle/>
          <a:p>
            <a:pPr algn="ctr"/>
            <a:r>
              <a:rPr lang="en-US" altLang="ja-JP" sz="1200" dirty="0"/>
              <a:t>U-shaped motion</a:t>
            </a:r>
            <a:br>
              <a:rPr lang="en-US" altLang="ja-JP" sz="1200" dirty="0"/>
            </a:br>
            <a:r>
              <a:rPr kumimoji="1" lang="en-US" altLang="ja-JP" sz="1200" dirty="0"/>
              <a:t>at 160,000 cycles</a:t>
            </a:r>
            <a:endParaRPr kumimoji="1" lang="ja-JP" altLang="en-US" sz="1200" dirty="0"/>
          </a:p>
        </p:txBody>
      </p:sp>
      <p:grpSp>
        <p:nvGrpSpPr>
          <p:cNvPr id="3" name="グループ化 2">
            <a:extLst>
              <a:ext uri="{FF2B5EF4-FFF2-40B4-BE49-F238E27FC236}">
                <a16:creationId xmlns:a16="http://schemas.microsoft.com/office/drawing/2014/main" id="{EC52097D-6DA6-487A-8567-3F5CB4345B39}"/>
              </a:ext>
            </a:extLst>
          </p:cNvPr>
          <p:cNvGrpSpPr/>
          <p:nvPr/>
        </p:nvGrpSpPr>
        <p:grpSpPr>
          <a:xfrm rot="5400000">
            <a:off x="6822287" y="2078828"/>
            <a:ext cx="1980254" cy="360046"/>
            <a:chOff x="6192206" y="2708908"/>
            <a:chExt cx="1980254" cy="360046"/>
          </a:xfrm>
        </p:grpSpPr>
        <p:cxnSp>
          <p:nvCxnSpPr>
            <p:cNvPr id="9" name="直線矢印コネクタ 8">
              <a:extLst>
                <a:ext uri="{FF2B5EF4-FFF2-40B4-BE49-F238E27FC236}">
                  <a16:creationId xmlns:a16="http://schemas.microsoft.com/office/drawing/2014/main" id="{16FDCDDB-E972-4F74-8131-239B8AB41AA8}"/>
                </a:ext>
              </a:extLst>
            </p:cNvPr>
            <p:cNvCxnSpPr>
              <a:cxnSpLocks/>
            </p:cNvCxnSpPr>
            <p:nvPr/>
          </p:nvCxnSpPr>
          <p:spPr>
            <a:xfrm>
              <a:off x="6192207" y="2708908"/>
              <a:ext cx="1980253" cy="0"/>
            </a:xfrm>
            <a:prstGeom prst="straightConnector1">
              <a:avLst/>
            </a:prstGeom>
            <a:ln w="476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17E0E8B-AF71-4307-A524-6B79054944A4}"/>
                </a:ext>
              </a:extLst>
            </p:cNvPr>
            <p:cNvCxnSpPr>
              <a:cxnSpLocks/>
            </p:cNvCxnSpPr>
            <p:nvPr/>
          </p:nvCxnSpPr>
          <p:spPr>
            <a:xfrm>
              <a:off x="8172460" y="2708908"/>
              <a:ext cx="0" cy="360046"/>
            </a:xfrm>
            <a:prstGeom prst="straightConnector1">
              <a:avLst/>
            </a:prstGeom>
            <a:ln w="47625">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95060C66-CC10-4BD3-B020-3ABC901885CF}"/>
                </a:ext>
              </a:extLst>
            </p:cNvPr>
            <p:cNvCxnSpPr>
              <a:cxnSpLocks/>
            </p:cNvCxnSpPr>
            <p:nvPr/>
          </p:nvCxnSpPr>
          <p:spPr>
            <a:xfrm>
              <a:off x="6192206" y="3068954"/>
              <a:ext cx="1980253" cy="0"/>
            </a:xfrm>
            <a:prstGeom prst="straightConnector1">
              <a:avLst/>
            </a:prstGeom>
            <a:ln w="476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テキスト ボックス 27">
            <a:extLst>
              <a:ext uri="{FF2B5EF4-FFF2-40B4-BE49-F238E27FC236}">
                <a16:creationId xmlns:a16="http://schemas.microsoft.com/office/drawing/2014/main" id="{669EECF2-1837-4504-9568-54D812464352}"/>
              </a:ext>
            </a:extLst>
          </p:cNvPr>
          <p:cNvSpPr txBox="1"/>
          <p:nvPr/>
        </p:nvSpPr>
        <p:spPr>
          <a:xfrm>
            <a:off x="7958244" y="2168839"/>
            <a:ext cx="754285" cy="307777"/>
          </a:xfrm>
          <a:prstGeom prst="rect">
            <a:avLst/>
          </a:prstGeom>
          <a:noFill/>
        </p:spPr>
        <p:txBody>
          <a:bodyPr wrap="square" rtlCol="0">
            <a:spAutoFit/>
          </a:bodyPr>
          <a:lstStyle/>
          <a:p>
            <a:pPr algn="ctr"/>
            <a:r>
              <a:rPr lang="en-US" altLang="ja-JP" sz="1400" dirty="0"/>
              <a:t>10 mm</a:t>
            </a:r>
            <a:endParaRPr kumimoji="1" lang="ja-JP" altLang="en-US" sz="1400" dirty="0"/>
          </a:p>
        </p:txBody>
      </p:sp>
      <p:sp>
        <p:nvSpPr>
          <p:cNvPr id="29" name="テキスト ボックス 28">
            <a:extLst>
              <a:ext uri="{FF2B5EF4-FFF2-40B4-BE49-F238E27FC236}">
                <a16:creationId xmlns:a16="http://schemas.microsoft.com/office/drawing/2014/main" id="{98ECC0B0-BC62-4730-9F99-8C1D45AA03F4}"/>
              </a:ext>
            </a:extLst>
          </p:cNvPr>
          <p:cNvSpPr txBox="1"/>
          <p:nvPr/>
        </p:nvSpPr>
        <p:spPr>
          <a:xfrm>
            <a:off x="7452368" y="3324598"/>
            <a:ext cx="720092" cy="307777"/>
          </a:xfrm>
          <a:prstGeom prst="rect">
            <a:avLst/>
          </a:prstGeom>
          <a:noFill/>
        </p:spPr>
        <p:txBody>
          <a:bodyPr wrap="square" rtlCol="0">
            <a:spAutoFit/>
          </a:bodyPr>
          <a:lstStyle/>
          <a:p>
            <a:pPr algn="ctr"/>
            <a:r>
              <a:rPr lang="en-US" altLang="ja-JP" sz="1400" dirty="0"/>
              <a:t>1 mm</a:t>
            </a:r>
            <a:endParaRPr kumimoji="1" lang="ja-JP" altLang="en-US" sz="1400" dirty="0"/>
          </a:p>
        </p:txBody>
      </p:sp>
    </p:spTree>
    <p:extLst>
      <p:ext uri="{BB962C8B-B14F-4D97-AF65-F5344CB8AC3E}">
        <p14:creationId xmlns:p14="http://schemas.microsoft.com/office/powerpoint/2010/main" val="56196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Objectives</a:t>
            </a:r>
            <a:endParaRPr lang="ja-JP" altLang="en-US" sz="3200" kern="0" dirty="0"/>
          </a:p>
        </p:txBody>
      </p:sp>
      <p:sp>
        <p:nvSpPr>
          <p:cNvPr id="10" name="コンテンツ プレースホルダー 2"/>
          <p:cNvSpPr txBox="1">
            <a:spLocks/>
          </p:cNvSpPr>
          <p:nvPr/>
        </p:nvSpPr>
        <p:spPr>
          <a:xfrm>
            <a:off x="251448" y="1268413"/>
            <a:ext cx="8641103" cy="48609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To verify the delamination test using U-shaped motion</a:t>
            </a:r>
          </a:p>
          <a:p>
            <a:pPr marL="577850" lvl="1" indent="-177800"/>
            <a:r>
              <a:rPr lang="en-US" altLang="ja-JP" sz="1800" kern="0" dirty="0"/>
              <a:t>By making direct comparison of delamination resistance of various UHMWPEs using the tests</a:t>
            </a:r>
          </a:p>
          <a:p>
            <a:pPr marL="177800" indent="-177800"/>
            <a:r>
              <a:rPr lang="en-US" altLang="ja-JP" sz="1800" kern="0" dirty="0"/>
              <a:t>To investigate the relation between the results of delamination tests and those of fatigue crack growth tests</a:t>
            </a:r>
          </a:p>
          <a:p>
            <a:pPr marL="177800" indent="-177800"/>
            <a:r>
              <a:rPr lang="en-US" altLang="ja-JP" sz="1800" kern="0" dirty="0"/>
              <a:t>To assess the risk of delamination of components made of contemporary UHMWPEs</a:t>
            </a:r>
            <a:endParaRPr lang="ja-JP" altLang="en-US" sz="1800" kern="0" dirty="0"/>
          </a:p>
        </p:txBody>
      </p:sp>
    </p:spTree>
    <p:extLst>
      <p:ext uri="{BB962C8B-B14F-4D97-AF65-F5344CB8AC3E}">
        <p14:creationId xmlns:p14="http://schemas.microsoft.com/office/powerpoint/2010/main" val="239603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Materials</a:t>
            </a:r>
            <a:endParaRPr lang="ja-JP" altLang="en-US" sz="3200" kern="0" dirty="0"/>
          </a:p>
        </p:txBody>
      </p:sp>
      <p:sp>
        <p:nvSpPr>
          <p:cNvPr id="10" name="コンテンツ プレースホルダー 2"/>
          <p:cNvSpPr txBox="1">
            <a:spLocks/>
          </p:cNvSpPr>
          <p:nvPr/>
        </p:nvSpPr>
        <p:spPr>
          <a:xfrm>
            <a:off x="251448" y="4571996"/>
            <a:ext cx="8641103" cy="173737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800" b="1" u="sng" kern="0" dirty="0"/>
              <a:t>Accelerated aging (AA)</a:t>
            </a:r>
          </a:p>
          <a:p>
            <a:pPr marL="177800" indent="-177800"/>
            <a:r>
              <a:rPr lang="en-US" altLang="ja-JP" sz="1800" kern="0" dirty="0"/>
              <a:t>80</a:t>
            </a:r>
            <a:r>
              <a:rPr lang="en-US" altLang="ja-JP" sz="1800" kern="0" dirty="0">
                <a:ea typeface="Meiryo UI" panose="020B0604030504040204" pitchFamily="50" charset="-128"/>
              </a:rPr>
              <a:t>°C in air for 21 days</a:t>
            </a:r>
          </a:p>
          <a:p>
            <a:pPr marL="0" indent="0">
              <a:buNone/>
            </a:pPr>
            <a:r>
              <a:rPr lang="en-US" altLang="ja-JP" sz="1800" b="1" u="sng" kern="0" dirty="0">
                <a:ea typeface="Meiryo UI" panose="020B0604030504040204" pitchFamily="50" charset="-128"/>
              </a:rPr>
              <a:t>Compulsory aging (CA)</a:t>
            </a:r>
            <a:endParaRPr lang="en-US" altLang="ja-JP" sz="1800" b="1" u="sng" kern="0" dirty="0"/>
          </a:p>
          <a:p>
            <a:pPr marL="177800" indent="-177800"/>
            <a:r>
              <a:rPr lang="en-US" altLang="ja-JP" sz="1800" kern="0" dirty="0"/>
              <a:t>Gamma irradiation at 25 </a:t>
            </a:r>
            <a:r>
              <a:rPr lang="en-US" altLang="ja-JP" sz="1800" kern="0" dirty="0" err="1"/>
              <a:t>kGy</a:t>
            </a:r>
            <a:r>
              <a:rPr lang="en-US" altLang="ja-JP" sz="1800" kern="0" dirty="0"/>
              <a:t> in air and AA</a:t>
            </a:r>
          </a:p>
          <a:p>
            <a:pPr marL="177800" indent="-177800"/>
            <a:r>
              <a:rPr lang="en-US" altLang="ja-JP" sz="1800" kern="0" dirty="0"/>
              <a:t>Used for vitamin E blended materials</a:t>
            </a:r>
            <a:endParaRPr lang="ja-JP" altLang="en-US" sz="1800" kern="0" dirty="0"/>
          </a:p>
        </p:txBody>
      </p:sp>
      <p:graphicFrame>
        <p:nvGraphicFramePr>
          <p:cNvPr id="2" name="表 1">
            <a:extLst>
              <a:ext uri="{FF2B5EF4-FFF2-40B4-BE49-F238E27FC236}">
                <a16:creationId xmlns:a16="http://schemas.microsoft.com/office/drawing/2014/main" id="{B8CAEA58-DE57-4974-8E37-FE607D20A8A1}"/>
              </a:ext>
            </a:extLst>
          </p:cNvPr>
          <p:cNvGraphicFramePr>
            <a:graphicFrameLocks noGrp="1"/>
          </p:cNvGraphicFramePr>
          <p:nvPr>
            <p:extLst>
              <p:ext uri="{D42A27DB-BD31-4B8C-83A1-F6EECF244321}">
                <p14:modId xmlns:p14="http://schemas.microsoft.com/office/powerpoint/2010/main" val="2392359838"/>
              </p:ext>
            </p:extLst>
          </p:nvPr>
        </p:nvGraphicFramePr>
        <p:xfrm>
          <a:off x="250825" y="1234436"/>
          <a:ext cx="8641726" cy="3337560"/>
        </p:xfrm>
        <a:graphic>
          <a:graphicData uri="http://schemas.openxmlformats.org/drawingml/2006/table">
            <a:tbl>
              <a:tblPr firstRow="1" bandRow="1">
                <a:tableStyleId>{5C22544A-7EE6-4342-B048-85BDC9FD1C3A}</a:tableStyleId>
              </a:tblPr>
              <a:tblGrid>
                <a:gridCol w="1800853">
                  <a:extLst>
                    <a:ext uri="{9D8B030D-6E8A-4147-A177-3AD203B41FA5}">
                      <a16:colId xmlns:a16="http://schemas.microsoft.com/office/drawing/2014/main" val="4078670876"/>
                    </a:ext>
                  </a:extLst>
                </a:gridCol>
                <a:gridCol w="6840873">
                  <a:extLst>
                    <a:ext uri="{9D8B030D-6E8A-4147-A177-3AD203B41FA5}">
                      <a16:colId xmlns:a16="http://schemas.microsoft.com/office/drawing/2014/main" val="3764544880"/>
                    </a:ext>
                  </a:extLst>
                </a:gridCol>
              </a:tblGrid>
              <a:tr h="370840">
                <a:tc>
                  <a:txBody>
                    <a:bodyPr/>
                    <a:lstStyle/>
                    <a:p>
                      <a:pPr algn="ctr"/>
                      <a:r>
                        <a:rPr kumimoji="1" lang="en-US" altLang="ja-JP" sz="1800" dirty="0">
                          <a:solidFill>
                            <a:schemeClr val="tx1"/>
                          </a:solidFill>
                          <a:latin typeface="+mn-lt"/>
                        </a:rPr>
                        <a:t>Name</a:t>
                      </a:r>
                      <a:endParaRPr kumimoji="1" lang="ja-JP" altLang="en-US" sz="1800" dirty="0">
                        <a:solidFill>
                          <a:schemeClr val="tx1"/>
                        </a:solidFill>
                        <a:latin typeface="+mn-lt"/>
                      </a:endParaRPr>
                    </a:p>
                  </a:txBody>
                  <a:tcPr/>
                </a:tc>
                <a:tc>
                  <a:txBody>
                    <a:bodyPr/>
                    <a:lstStyle/>
                    <a:p>
                      <a:pPr lvl="0" algn="l"/>
                      <a:r>
                        <a:rPr kumimoji="1" lang="en-US" altLang="ja-JP" sz="1800" dirty="0">
                          <a:solidFill>
                            <a:schemeClr val="tx1"/>
                          </a:solidFill>
                          <a:latin typeface="+mn-lt"/>
                        </a:rPr>
                        <a:t>Description</a:t>
                      </a:r>
                      <a:endParaRPr kumimoji="1" lang="ja-JP" altLang="en-US" sz="1800" dirty="0">
                        <a:solidFill>
                          <a:schemeClr val="tx1"/>
                        </a:solidFill>
                        <a:latin typeface="+mn-lt"/>
                      </a:endParaRPr>
                    </a:p>
                  </a:txBody>
                  <a:tcPr/>
                </a:tc>
                <a:extLst>
                  <a:ext uri="{0D108BD9-81ED-4DB2-BD59-A6C34878D82A}">
                    <a16:rowId xmlns:a16="http://schemas.microsoft.com/office/drawing/2014/main" val="1001779081"/>
                  </a:ext>
                </a:extLst>
              </a:tr>
              <a:tr h="370840">
                <a:tc>
                  <a:txBody>
                    <a:bodyPr/>
                    <a:lstStyle/>
                    <a:p>
                      <a:pPr algn="ctr" fontAlgn="ctr"/>
                      <a:r>
                        <a:rPr lang="en-US" sz="1800" b="0" i="0" u="none" strike="noStrike" dirty="0">
                          <a:solidFill>
                            <a:schemeClr val="tx1"/>
                          </a:solidFill>
                          <a:effectLst/>
                          <a:latin typeface="+mn-lt"/>
                          <a:ea typeface="Yu Gothic" panose="020B0400000000000000" pitchFamily="50" charset="-128"/>
                        </a:rPr>
                        <a:t>Virgin</a:t>
                      </a:r>
                    </a:p>
                  </a:txBody>
                  <a:tcPr marL="7620" marR="7620" marT="7620" marB="0" anchor="ctr"/>
                </a:tc>
                <a:tc>
                  <a:txBody>
                    <a:bodyPr/>
                    <a:lstStyle/>
                    <a:p>
                      <a:pPr algn="l" fontAlgn="ctr"/>
                      <a:r>
                        <a:rPr lang="en-US" sz="1800" b="0" i="0" u="none" strike="noStrike" dirty="0">
                          <a:solidFill>
                            <a:schemeClr val="tx1"/>
                          </a:solidFill>
                          <a:effectLst/>
                          <a:latin typeface="+mn-lt"/>
                          <a:ea typeface="Yu Gothic" panose="020B0400000000000000" pitchFamily="50" charset="-128"/>
                        </a:rPr>
                        <a:t>UHMWPE as received (GUR 1020)</a:t>
                      </a:r>
                    </a:p>
                  </a:txBody>
                  <a:tcPr marL="7620" marR="7620" marT="7620" marB="0" anchor="ctr"/>
                </a:tc>
                <a:extLst>
                  <a:ext uri="{0D108BD9-81ED-4DB2-BD59-A6C34878D82A}">
                    <a16:rowId xmlns:a16="http://schemas.microsoft.com/office/drawing/2014/main" val="1810412384"/>
                  </a:ext>
                </a:extLst>
              </a:tr>
              <a:tr h="370840">
                <a:tc>
                  <a:txBody>
                    <a:bodyPr/>
                    <a:lstStyle/>
                    <a:p>
                      <a:pPr algn="ctr" fontAlgn="ctr"/>
                      <a:r>
                        <a:rPr lang="en-US" sz="1800" b="0" i="0" u="none" strike="noStrike">
                          <a:solidFill>
                            <a:schemeClr val="tx1"/>
                          </a:solidFill>
                          <a:effectLst/>
                          <a:latin typeface="+mn-lt"/>
                          <a:ea typeface="Yu Gothic" panose="020B0400000000000000" pitchFamily="50" charset="-128"/>
                        </a:rPr>
                        <a:t>G25</a:t>
                      </a:r>
                    </a:p>
                  </a:txBody>
                  <a:tcPr marL="7620" marR="7620" marT="7620" marB="0" anchor="ctr"/>
                </a:tc>
                <a:tc>
                  <a:txBody>
                    <a:bodyPr/>
                    <a:lstStyle/>
                    <a:p>
                      <a:pPr algn="l" fontAlgn="ctr"/>
                      <a:r>
                        <a:rPr lang="en-US" sz="1800" b="0" i="0" u="none" strike="noStrike" dirty="0">
                          <a:solidFill>
                            <a:schemeClr val="tx1"/>
                          </a:solidFill>
                          <a:effectLst/>
                          <a:latin typeface="+mn-lt"/>
                          <a:ea typeface="Yu Gothic" panose="020B0400000000000000" pitchFamily="50" charset="-128"/>
                        </a:rPr>
                        <a:t>Conventional, irradiated at 25 </a:t>
                      </a:r>
                      <a:r>
                        <a:rPr lang="en-US" sz="1800" b="0" i="0" u="none" strike="noStrike" dirty="0" err="1">
                          <a:solidFill>
                            <a:schemeClr val="tx1"/>
                          </a:solidFill>
                          <a:effectLst/>
                          <a:latin typeface="+mn-lt"/>
                          <a:ea typeface="Yu Gothic" panose="020B0400000000000000" pitchFamily="50" charset="-128"/>
                        </a:rPr>
                        <a:t>kGy</a:t>
                      </a:r>
                      <a:r>
                        <a:rPr lang="en-US" sz="1800" b="0" i="0" u="none" strike="noStrike" dirty="0">
                          <a:solidFill>
                            <a:schemeClr val="tx1"/>
                          </a:solidFill>
                          <a:effectLst/>
                          <a:latin typeface="+mn-lt"/>
                          <a:ea typeface="Yu Gothic" panose="020B0400000000000000" pitchFamily="50" charset="-128"/>
                        </a:rPr>
                        <a:t> in inert</a:t>
                      </a:r>
                    </a:p>
                  </a:txBody>
                  <a:tcPr marL="7620" marR="7620" marT="7620" marB="0" anchor="ctr"/>
                </a:tc>
                <a:extLst>
                  <a:ext uri="{0D108BD9-81ED-4DB2-BD59-A6C34878D82A}">
                    <a16:rowId xmlns:a16="http://schemas.microsoft.com/office/drawing/2014/main" val="3905851737"/>
                  </a:ext>
                </a:extLst>
              </a:tr>
              <a:tr h="370840">
                <a:tc>
                  <a:txBody>
                    <a:bodyPr/>
                    <a:lstStyle/>
                    <a:p>
                      <a:pPr algn="ctr" fontAlgn="ctr"/>
                      <a:r>
                        <a:rPr lang="en-US" sz="1800" b="0" i="0" u="none" strike="noStrike">
                          <a:solidFill>
                            <a:schemeClr val="tx1"/>
                          </a:solidFill>
                          <a:effectLst/>
                          <a:latin typeface="+mn-lt"/>
                          <a:ea typeface="Yu Gothic" panose="020B0400000000000000" pitchFamily="50" charset="-128"/>
                        </a:rPr>
                        <a:t>G25air</a:t>
                      </a:r>
                    </a:p>
                  </a:txBody>
                  <a:tcPr marL="7620" marR="7620" marT="7620" marB="0" anchor="ctr"/>
                </a:tc>
                <a:tc>
                  <a:txBody>
                    <a:bodyPr/>
                    <a:lstStyle/>
                    <a:p>
                      <a:pPr algn="l" fontAlgn="ctr"/>
                      <a:r>
                        <a:rPr lang="en-US" sz="1800" b="0" i="0" u="none" strike="noStrike" dirty="0">
                          <a:solidFill>
                            <a:schemeClr val="tx1"/>
                          </a:solidFill>
                          <a:effectLst/>
                          <a:latin typeface="+mn-lt"/>
                          <a:ea typeface="Yu Gothic" panose="020B0400000000000000" pitchFamily="50" charset="-128"/>
                        </a:rPr>
                        <a:t>Historical, irradiated at 25 </a:t>
                      </a:r>
                      <a:r>
                        <a:rPr lang="en-US" sz="1800" b="0" i="0" u="none" strike="noStrike" dirty="0" err="1">
                          <a:solidFill>
                            <a:schemeClr val="tx1"/>
                          </a:solidFill>
                          <a:effectLst/>
                          <a:latin typeface="+mn-lt"/>
                          <a:ea typeface="Yu Gothic" panose="020B0400000000000000" pitchFamily="50" charset="-128"/>
                        </a:rPr>
                        <a:t>kGy</a:t>
                      </a:r>
                      <a:r>
                        <a:rPr lang="en-US" sz="1800" b="0" i="0" u="none" strike="noStrike" dirty="0">
                          <a:solidFill>
                            <a:schemeClr val="tx1"/>
                          </a:solidFill>
                          <a:effectLst/>
                          <a:latin typeface="+mn-lt"/>
                          <a:ea typeface="Yu Gothic" panose="020B0400000000000000" pitchFamily="50" charset="-128"/>
                        </a:rPr>
                        <a:t> in air</a:t>
                      </a:r>
                    </a:p>
                  </a:txBody>
                  <a:tcPr marL="7620" marR="7620" marT="7620" marB="0" anchor="ctr"/>
                </a:tc>
                <a:extLst>
                  <a:ext uri="{0D108BD9-81ED-4DB2-BD59-A6C34878D82A}">
                    <a16:rowId xmlns:a16="http://schemas.microsoft.com/office/drawing/2014/main" val="241016087"/>
                  </a:ext>
                </a:extLst>
              </a:tr>
              <a:tr h="370840">
                <a:tc>
                  <a:txBody>
                    <a:bodyPr/>
                    <a:lstStyle/>
                    <a:p>
                      <a:pPr algn="ctr" fontAlgn="ctr"/>
                      <a:r>
                        <a:rPr lang="en-US" sz="1800" b="0" i="0" u="none" strike="noStrike" dirty="0">
                          <a:solidFill>
                            <a:schemeClr val="tx1"/>
                          </a:solidFill>
                          <a:effectLst/>
                          <a:latin typeface="+mn-lt"/>
                          <a:ea typeface="Yu Gothic" panose="020B0400000000000000" pitchFamily="50" charset="-128"/>
                        </a:rPr>
                        <a:t>G100-R2</a:t>
                      </a:r>
                    </a:p>
                  </a:txBody>
                  <a:tcPr marL="7620" marR="7620" marT="7620" marB="0" anchor="ctr"/>
                </a:tc>
                <a:tc>
                  <a:txBody>
                    <a:bodyPr/>
                    <a:lstStyle/>
                    <a:p>
                      <a:pPr algn="l" fontAlgn="ctr"/>
                      <a:r>
                        <a:rPr lang="en-US" sz="1800" b="0" i="0" u="none" strike="noStrike" dirty="0">
                          <a:solidFill>
                            <a:schemeClr val="tx1"/>
                          </a:solidFill>
                          <a:effectLst/>
                          <a:latin typeface="+mn-lt"/>
                          <a:ea typeface="Yu Gothic" panose="020B0400000000000000" pitchFamily="50" charset="-128"/>
                        </a:rPr>
                        <a:t>Irradiated at 100 </a:t>
                      </a:r>
                      <a:r>
                        <a:rPr lang="en-US" sz="1800" b="0" i="0" u="none" strike="noStrike" dirty="0" err="1">
                          <a:solidFill>
                            <a:schemeClr val="tx1"/>
                          </a:solidFill>
                          <a:effectLst/>
                          <a:latin typeface="+mn-lt"/>
                          <a:ea typeface="Yu Gothic" panose="020B0400000000000000" pitchFamily="50" charset="-128"/>
                        </a:rPr>
                        <a:t>kGy</a:t>
                      </a:r>
                      <a:r>
                        <a:rPr lang="en-US" sz="1800" b="0" i="0" u="none" strike="noStrike" dirty="0">
                          <a:solidFill>
                            <a:schemeClr val="tx1"/>
                          </a:solidFill>
                          <a:effectLst/>
                          <a:latin typeface="+mn-lt"/>
                          <a:ea typeface="Yu Gothic" panose="020B0400000000000000" pitchFamily="50" charset="-128"/>
                        </a:rPr>
                        <a:t> in inert, </a:t>
                      </a:r>
                      <a:r>
                        <a:rPr lang="en-US" sz="1800" b="0" i="0" u="none" strike="noStrike" dirty="0" err="1">
                          <a:solidFill>
                            <a:schemeClr val="tx1"/>
                          </a:solidFill>
                          <a:effectLst/>
                          <a:latin typeface="+mn-lt"/>
                          <a:ea typeface="Yu Gothic" panose="020B0400000000000000" pitchFamily="50" charset="-128"/>
                        </a:rPr>
                        <a:t>remelted</a:t>
                      </a:r>
                      <a:r>
                        <a:rPr lang="en-US" sz="1800" b="0" i="0" u="none" strike="noStrike" dirty="0">
                          <a:solidFill>
                            <a:schemeClr val="tx1"/>
                          </a:solidFill>
                          <a:effectLst/>
                          <a:latin typeface="+mn-lt"/>
                          <a:ea typeface="Yu Gothic" panose="020B0400000000000000" pitchFamily="50" charset="-128"/>
                        </a:rPr>
                        <a:t> at 160 </a:t>
                      </a:r>
                      <a:r>
                        <a:rPr lang="en-US" altLang="ja-JP" sz="1800" kern="0" dirty="0">
                          <a:ea typeface="Meiryo UI" panose="020B0604030504040204" pitchFamily="50" charset="-128"/>
                        </a:rPr>
                        <a:t>°C</a:t>
                      </a:r>
                      <a:r>
                        <a:rPr lang="en-US" sz="1800" b="0" i="0" u="none" strike="noStrike" dirty="0">
                          <a:solidFill>
                            <a:schemeClr val="tx1"/>
                          </a:solidFill>
                          <a:effectLst/>
                          <a:latin typeface="+mn-lt"/>
                          <a:ea typeface="Yu Gothic" panose="020B0400000000000000" pitchFamily="50" charset="-128"/>
                        </a:rPr>
                        <a:t> for 2 h</a:t>
                      </a:r>
                    </a:p>
                  </a:txBody>
                  <a:tcPr marL="7620" marR="7620" marT="7620" marB="0" anchor="ctr"/>
                </a:tc>
                <a:extLst>
                  <a:ext uri="{0D108BD9-81ED-4DB2-BD59-A6C34878D82A}">
                    <a16:rowId xmlns:a16="http://schemas.microsoft.com/office/drawing/2014/main" val="3289424175"/>
                  </a:ext>
                </a:extLst>
              </a:tr>
              <a:tr h="370840">
                <a:tc>
                  <a:txBody>
                    <a:bodyPr/>
                    <a:lstStyle/>
                    <a:p>
                      <a:pPr algn="ctr" fontAlgn="ctr"/>
                      <a:r>
                        <a:rPr lang="en-US" sz="1800" b="0" i="0" u="none" strike="noStrike" dirty="0">
                          <a:solidFill>
                            <a:schemeClr val="tx1"/>
                          </a:solidFill>
                          <a:effectLst/>
                          <a:latin typeface="+mn-lt"/>
                          <a:ea typeface="Yu Gothic" panose="020B0400000000000000" pitchFamily="50" charset="-128"/>
                        </a:rPr>
                        <a:t>G100-Ax</a:t>
                      </a:r>
                    </a:p>
                  </a:txBody>
                  <a:tcPr marL="7620" marR="7620" marT="7620" marB="0" anchor="ctr"/>
                </a:tc>
                <a:tc>
                  <a:txBody>
                    <a:bodyPr/>
                    <a:lstStyle/>
                    <a:p>
                      <a:pPr algn="l" fontAlgn="ctr"/>
                      <a:r>
                        <a:rPr lang="en-US" sz="1800" b="0" i="0" u="none" strike="noStrike" dirty="0">
                          <a:solidFill>
                            <a:schemeClr val="tx1"/>
                          </a:solidFill>
                          <a:effectLst/>
                          <a:latin typeface="+mn-lt"/>
                          <a:ea typeface="Yu Gothic" panose="020B0400000000000000" pitchFamily="50" charset="-128"/>
                        </a:rPr>
                        <a:t>Irradiated at 100 </a:t>
                      </a:r>
                      <a:r>
                        <a:rPr lang="en-US" sz="1800" b="0" i="0" u="none" strike="noStrike" dirty="0" err="1">
                          <a:solidFill>
                            <a:schemeClr val="tx1"/>
                          </a:solidFill>
                          <a:effectLst/>
                          <a:latin typeface="+mn-lt"/>
                          <a:ea typeface="Yu Gothic" panose="020B0400000000000000" pitchFamily="50" charset="-128"/>
                        </a:rPr>
                        <a:t>kGy</a:t>
                      </a:r>
                      <a:r>
                        <a:rPr lang="en-US" sz="1800" b="0" i="0" u="none" strike="noStrike" dirty="0">
                          <a:solidFill>
                            <a:schemeClr val="tx1"/>
                          </a:solidFill>
                          <a:effectLst/>
                          <a:latin typeface="+mn-lt"/>
                          <a:ea typeface="Yu Gothic" panose="020B0400000000000000" pitchFamily="50" charset="-128"/>
                        </a:rPr>
                        <a:t> in inert, annealed at 110 </a:t>
                      </a:r>
                      <a:r>
                        <a:rPr lang="en-US" altLang="ja-JP" sz="1800" kern="0" dirty="0">
                          <a:ea typeface="Meiryo UI" panose="020B0604030504040204" pitchFamily="50" charset="-128"/>
                        </a:rPr>
                        <a:t>°C</a:t>
                      </a:r>
                      <a:r>
                        <a:rPr lang="en-US" sz="1800" b="0" i="0" u="none" strike="noStrike" dirty="0">
                          <a:solidFill>
                            <a:schemeClr val="tx1"/>
                          </a:solidFill>
                          <a:effectLst/>
                          <a:latin typeface="+mn-lt"/>
                          <a:ea typeface="Yu Gothic" panose="020B0400000000000000" pitchFamily="50" charset="-128"/>
                        </a:rPr>
                        <a:t>, </a:t>
                      </a:r>
                      <a:br>
                        <a:rPr lang="en-US" sz="1800" b="0" i="0" u="none" strike="noStrike" dirty="0">
                          <a:solidFill>
                            <a:schemeClr val="tx1"/>
                          </a:solidFill>
                          <a:effectLst/>
                          <a:latin typeface="+mn-lt"/>
                          <a:ea typeface="Yu Gothic" panose="020B0400000000000000" pitchFamily="50" charset="-128"/>
                        </a:rPr>
                      </a:br>
                      <a:r>
                        <a:rPr lang="en-US" sz="1800" b="0" i="0" u="none" strike="noStrike" dirty="0">
                          <a:solidFill>
                            <a:schemeClr val="tx1"/>
                          </a:solidFill>
                          <a:effectLst/>
                          <a:latin typeface="+mn-lt"/>
                          <a:ea typeface="Yu Gothic" panose="020B0400000000000000" pitchFamily="50" charset="-128"/>
                        </a:rPr>
                        <a:t>x: annealing time in hours</a:t>
                      </a:r>
                    </a:p>
                  </a:txBody>
                  <a:tcPr marL="7620" marR="7620" marT="7620" marB="0" anchor="ctr"/>
                </a:tc>
                <a:extLst>
                  <a:ext uri="{0D108BD9-81ED-4DB2-BD59-A6C34878D82A}">
                    <a16:rowId xmlns:a16="http://schemas.microsoft.com/office/drawing/2014/main" val="3234435175"/>
                  </a:ext>
                </a:extLst>
              </a:tr>
              <a:tr h="370840">
                <a:tc>
                  <a:txBody>
                    <a:bodyPr/>
                    <a:lstStyle/>
                    <a:p>
                      <a:pPr algn="ctr" fontAlgn="ctr"/>
                      <a:r>
                        <a:rPr lang="en-US" sz="1800" b="0" i="0" u="none" strike="noStrike">
                          <a:solidFill>
                            <a:schemeClr val="tx1"/>
                          </a:solidFill>
                          <a:effectLst/>
                          <a:latin typeface="+mn-lt"/>
                          <a:ea typeface="Yu Gothic" panose="020B0400000000000000" pitchFamily="50" charset="-128"/>
                        </a:rPr>
                        <a:t>VEPE</a:t>
                      </a:r>
                    </a:p>
                  </a:txBody>
                  <a:tcPr marL="7620" marR="7620" marT="7620" marB="0" anchor="ctr"/>
                </a:tc>
                <a:tc>
                  <a:txBody>
                    <a:bodyPr/>
                    <a:lstStyle/>
                    <a:p>
                      <a:pPr algn="l" fontAlgn="ctr"/>
                      <a:r>
                        <a:rPr lang="it-IT" sz="1800" b="0" i="0" u="none" strike="noStrike" dirty="0">
                          <a:solidFill>
                            <a:schemeClr val="tx1"/>
                          </a:solidFill>
                          <a:effectLst/>
                          <a:latin typeface="+mn-lt"/>
                          <a:ea typeface="Yu Gothic" panose="020B0400000000000000" pitchFamily="50" charset="-128"/>
                        </a:rPr>
                        <a:t>0.3% vitamin E blended UHMWPE (GUR1050)</a:t>
                      </a:r>
                    </a:p>
                  </a:txBody>
                  <a:tcPr marL="7620" marR="7620" marT="7620" marB="0" anchor="ctr"/>
                </a:tc>
                <a:extLst>
                  <a:ext uri="{0D108BD9-81ED-4DB2-BD59-A6C34878D82A}">
                    <a16:rowId xmlns:a16="http://schemas.microsoft.com/office/drawing/2014/main" val="1747332271"/>
                  </a:ext>
                </a:extLst>
              </a:tr>
              <a:tr h="370840">
                <a:tc>
                  <a:txBody>
                    <a:bodyPr/>
                    <a:lstStyle/>
                    <a:p>
                      <a:pPr algn="ctr" fontAlgn="ctr"/>
                      <a:r>
                        <a:rPr lang="en-US" sz="1800" b="0" i="0" u="none" strike="noStrike" dirty="0">
                          <a:solidFill>
                            <a:schemeClr val="tx1"/>
                          </a:solidFill>
                          <a:effectLst/>
                          <a:latin typeface="+mn-lt"/>
                          <a:ea typeface="Yu Gothic" panose="020B0400000000000000" pitchFamily="50" charset="-128"/>
                        </a:rPr>
                        <a:t>VE-Ex</a:t>
                      </a:r>
                    </a:p>
                  </a:txBody>
                  <a:tcPr marL="7620" marR="7620" marT="7620" marB="0" anchor="ctr"/>
                </a:tc>
                <a:tc>
                  <a:txBody>
                    <a:bodyPr/>
                    <a:lstStyle/>
                    <a:p>
                      <a:pPr algn="l" fontAlgn="ctr"/>
                      <a:r>
                        <a:rPr lang="en-US" sz="1800" b="0" i="0" u="none" strike="noStrike" dirty="0">
                          <a:solidFill>
                            <a:schemeClr val="tx1"/>
                          </a:solidFill>
                          <a:effectLst/>
                          <a:latin typeface="+mn-lt"/>
                          <a:ea typeface="Yu Gothic" panose="020B0400000000000000" pitchFamily="50" charset="-128"/>
                        </a:rPr>
                        <a:t>Vitamin E blended HXLPE, x: e-beam irradiation dose in </a:t>
                      </a:r>
                      <a:r>
                        <a:rPr lang="en-US" sz="1800" b="0" i="0" u="none" strike="noStrike" dirty="0" err="1">
                          <a:solidFill>
                            <a:schemeClr val="tx1"/>
                          </a:solidFill>
                          <a:effectLst/>
                          <a:latin typeface="+mn-lt"/>
                          <a:ea typeface="Yu Gothic" panose="020B0400000000000000" pitchFamily="50" charset="-128"/>
                        </a:rPr>
                        <a:t>kGy</a:t>
                      </a:r>
                      <a:br>
                        <a:rPr lang="en-US" sz="1800" b="0" i="0" u="none" strike="noStrike" dirty="0">
                          <a:solidFill>
                            <a:schemeClr val="tx1"/>
                          </a:solidFill>
                          <a:effectLst/>
                          <a:latin typeface="+mn-lt"/>
                          <a:ea typeface="Yu Gothic" panose="020B0400000000000000" pitchFamily="50" charset="-128"/>
                        </a:rPr>
                      </a:br>
                      <a:r>
                        <a:rPr lang="en-US" sz="1800" b="0" i="0" u="none" strike="noStrike" dirty="0">
                          <a:solidFill>
                            <a:schemeClr val="tx1"/>
                          </a:solidFill>
                          <a:effectLst/>
                          <a:latin typeface="+mn-lt"/>
                          <a:ea typeface="Yu Gothic" panose="020B0400000000000000" pitchFamily="50" charset="-128"/>
                        </a:rPr>
                        <a:t>annealed at </a:t>
                      </a:r>
                      <a:r>
                        <a:rPr lang="en-US" altLang="ja-JP" sz="1800" b="0" i="0" u="none" strike="noStrike" dirty="0">
                          <a:solidFill>
                            <a:schemeClr val="tx1"/>
                          </a:solidFill>
                          <a:effectLst/>
                          <a:latin typeface="+mn-lt"/>
                          <a:ea typeface="Yu Gothic" panose="020B0400000000000000" pitchFamily="50" charset="-128"/>
                        </a:rPr>
                        <a:t>110 </a:t>
                      </a:r>
                      <a:r>
                        <a:rPr lang="en-US" altLang="ja-JP" sz="1800" kern="0" dirty="0">
                          <a:ea typeface="Meiryo UI" panose="020B0604030504040204" pitchFamily="50" charset="-128"/>
                        </a:rPr>
                        <a:t>°C for 72 h in vacuum</a:t>
                      </a:r>
                      <a:endParaRPr lang="en-US" sz="1800" b="0" i="0" u="none" strike="noStrike" dirty="0">
                        <a:solidFill>
                          <a:schemeClr val="tx1"/>
                        </a:solidFill>
                        <a:effectLst/>
                        <a:latin typeface="+mn-lt"/>
                        <a:ea typeface="Yu Gothic" panose="020B0400000000000000" pitchFamily="50" charset="-128"/>
                      </a:endParaRPr>
                    </a:p>
                  </a:txBody>
                  <a:tcPr marL="7620" marR="7620" marT="7620" marB="0" anchor="ctr"/>
                </a:tc>
                <a:extLst>
                  <a:ext uri="{0D108BD9-81ED-4DB2-BD59-A6C34878D82A}">
                    <a16:rowId xmlns:a16="http://schemas.microsoft.com/office/drawing/2014/main" val="2189507774"/>
                  </a:ext>
                </a:extLst>
              </a:tr>
            </a:tbl>
          </a:graphicData>
        </a:graphic>
      </p:graphicFrame>
    </p:spTree>
    <p:extLst>
      <p:ext uri="{BB962C8B-B14F-4D97-AF65-F5344CB8AC3E}">
        <p14:creationId xmlns:p14="http://schemas.microsoft.com/office/powerpoint/2010/main" val="89191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Methods – FTIR</a:t>
            </a:r>
            <a:endParaRPr lang="ja-JP" altLang="en-US" sz="3200" kern="0" dirty="0"/>
          </a:p>
        </p:txBody>
      </p:sp>
      <p:sp>
        <p:nvSpPr>
          <p:cNvPr id="10" name="コンテンツ プレースホルダー 2"/>
          <p:cNvSpPr txBox="1">
            <a:spLocks/>
          </p:cNvSpPr>
          <p:nvPr/>
        </p:nvSpPr>
        <p:spPr>
          <a:xfrm>
            <a:off x="250825" y="1268724"/>
            <a:ext cx="8641103" cy="432055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ja-JP" sz="1800" b="1" u="sng" kern="0" dirty="0"/>
              <a:t>Fourier transform infrared microscopy (FTIR)</a:t>
            </a:r>
          </a:p>
          <a:p>
            <a:pPr marL="177800" indent="-177800"/>
            <a:r>
              <a:rPr lang="en-US" altLang="ja-JP" sz="1800" kern="0" dirty="0"/>
              <a:t>100–200 µm thick specimens</a:t>
            </a:r>
          </a:p>
          <a:p>
            <a:pPr marL="177800" indent="-177800"/>
            <a:r>
              <a:rPr lang="en-US" altLang="ja-JP" sz="1800" kern="0" dirty="0"/>
              <a:t>Measurement through thickness</a:t>
            </a:r>
          </a:p>
          <a:p>
            <a:pPr marL="177800" indent="-177800"/>
            <a:r>
              <a:rPr lang="en-US" altLang="ja-JP" sz="1800" kern="0" dirty="0"/>
              <a:t>Oxidation index</a:t>
            </a:r>
          </a:p>
          <a:p>
            <a:pPr marL="0" indent="0">
              <a:buNone/>
            </a:pPr>
            <a:r>
              <a:rPr lang="en-US" altLang="ja-JP" sz="1800" kern="0" dirty="0"/>
              <a:t>	A</a:t>
            </a:r>
            <a:r>
              <a:rPr lang="en-US" altLang="ja-JP" sz="1800" kern="0" baseline="-25000" dirty="0"/>
              <a:t>1720</a:t>
            </a:r>
            <a:r>
              <a:rPr lang="en-US" altLang="ja-JP" sz="1800" kern="0" dirty="0"/>
              <a:t> / A</a:t>
            </a:r>
            <a:r>
              <a:rPr lang="en-US" altLang="ja-JP" sz="1800" kern="0" baseline="-25000" dirty="0"/>
              <a:t>1370</a:t>
            </a:r>
            <a:r>
              <a:rPr lang="en-US" altLang="ja-JP" sz="1800" kern="0" dirty="0"/>
              <a:t> </a:t>
            </a:r>
            <a:r>
              <a:rPr lang="en-US" altLang="ja-JP" sz="1400" kern="0" dirty="0"/>
              <a:t>(ASTM F2102-01)</a:t>
            </a:r>
            <a:endParaRPr lang="en-US" altLang="ja-JP" sz="1800" kern="0" dirty="0"/>
          </a:p>
          <a:p>
            <a:pPr marL="577850" lvl="1" indent="-177800"/>
            <a:r>
              <a:rPr lang="en-US" altLang="ja-JP" sz="1800" kern="0" dirty="0"/>
              <a:t>Maximum value (OI</a:t>
            </a:r>
            <a:r>
              <a:rPr lang="en-US" altLang="ja-JP" sz="1800" kern="0" baseline="-25000" dirty="0"/>
              <a:t>MAX</a:t>
            </a:r>
            <a:r>
              <a:rPr lang="en-US" altLang="ja-JP" sz="1800" kern="0" dirty="0"/>
              <a:t>) was used for further analysis</a:t>
            </a:r>
          </a:p>
          <a:p>
            <a:pPr marL="177800" indent="-177800"/>
            <a:r>
              <a:rPr lang="en-US" altLang="ja-JP" sz="1800" kern="0" dirty="0"/>
              <a:t>Crystallinity index</a:t>
            </a:r>
          </a:p>
          <a:p>
            <a:pPr marL="0" indent="0">
              <a:buNone/>
            </a:pPr>
            <a:r>
              <a:rPr lang="en-US" altLang="ja-JP" sz="1800" kern="0" dirty="0"/>
              <a:t>	</a:t>
            </a:r>
            <a:r>
              <a:rPr lang="pt-BR" altLang="ja-JP" sz="1800" kern="0" dirty="0"/>
              <a:t> (A</a:t>
            </a:r>
            <a:r>
              <a:rPr lang="pt-BR" altLang="ja-JP" sz="1800" kern="0" baseline="-25000" dirty="0"/>
              <a:t>1896</a:t>
            </a:r>
            <a:r>
              <a:rPr lang="pt-BR" altLang="ja-JP" sz="1800" kern="0" dirty="0"/>
              <a:t> / A</a:t>
            </a:r>
            <a:r>
              <a:rPr lang="pt-BR" altLang="ja-JP" sz="1800" kern="0" baseline="-25000" dirty="0"/>
              <a:t>1305</a:t>
            </a:r>
            <a:r>
              <a:rPr lang="pt-BR" altLang="ja-JP" sz="1800" kern="0" dirty="0"/>
              <a:t>) / (A</a:t>
            </a:r>
            <a:r>
              <a:rPr lang="pt-BR" altLang="ja-JP" sz="1800" kern="0" baseline="-25000" dirty="0"/>
              <a:t>1896</a:t>
            </a:r>
            <a:r>
              <a:rPr lang="pt-BR" altLang="ja-JP" sz="1800" kern="0" dirty="0"/>
              <a:t> / A</a:t>
            </a:r>
            <a:r>
              <a:rPr lang="pt-BR" altLang="ja-JP" sz="1800" kern="0" baseline="-25000" dirty="0"/>
              <a:t>1305</a:t>
            </a:r>
            <a:r>
              <a:rPr lang="pt-BR" altLang="ja-JP" sz="1800" kern="0" dirty="0"/>
              <a:t> + 0.25) x 100 </a:t>
            </a:r>
            <a:r>
              <a:rPr lang="pt-BR" altLang="ja-JP" sz="1400" kern="0" dirty="0"/>
              <a:t>(Costa Poym Test 2001)</a:t>
            </a:r>
            <a:r>
              <a:rPr lang="pt-BR" altLang="ja-JP" sz="1800" kern="0" dirty="0"/>
              <a:t> </a:t>
            </a:r>
          </a:p>
          <a:p>
            <a:pPr marL="577850" lvl="1" indent="-177800"/>
            <a:r>
              <a:rPr lang="en-US" altLang="ja-JP" sz="1800" kern="0" dirty="0"/>
              <a:t>Average value (CI) was used for further analysis</a:t>
            </a:r>
          </a:p>
          <a:p>
            <a:pPr marL="0" indent="0">
              <a:buNone/>
            </a:pPr>
            <a:endParaRPr lang="en-US" altLang="ja-JP" sz="1800" kern="0" dirty="0"/>
          </a:p>
        </p:txBody>
      </p:sp>
    </p:spTree>
    <p:extLst>
      <p:ext uri="{BB962C8B-B14F-4D97-AF65-F5344CB8AC3E}">
        <p14:creationId xmlns:p14="http://schemas.microsoft.com/office/powerpoint/2010/main" val="38937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50825" y="188913"/>
            <a:ext cx="7200900" cy="899788"/>
          </a:xfrm>
          <a:prstGeom prst="rect">
            <a:avLst/>
          </a:prstGeom>
        </p:spPr>
        <p:txBody>
          <a:bodyPr anchor="ct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defRPr/>
            </a:pPr>
            <a:r>
              <a:rPr lang="en-US" altLang="ja-JP" sz="3200" kern="0" dirty="0"/>
              <a:t>Methods – Delamination test</a:t>
            </a:r>
            <a:endParaRPr lang="ja-JP" altLang="en-US" sz="3200" kern="0" dirty="0"/>
          </a:p>
        </p:txBody>
      </p:sp>
      <p:cxnSp>
        <p:nvCxnSpPr>
          <p:cNvPr id="5" name="直線コネクタ 4">
            <a:extLst>
              <a:ext uri="{FF2B5EF4-FFF2-40B4-BE49-F238E27FC236}">
                <a16:creationId xmlns:a16="http://schemas.microsoft.com/office/drawing/2014/main" id="{4631ABFF-6029-41C9-A1E3-99168922AE2C}"/>
              </a:ext>
            </a:extLst>
          </p:cNvPr>
          <p:cNvCxnSpPr/>
          <p:nvPr/>
        </p:nvCxnSpPr>
        <p:spPr>
          <a:xfrm>
            <a:off x="2412048" y="3172036"/>
            <a:ext cx="2880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419940A-5988-4D4E-82D3-0AC2E74A56ED}"/>
              </a:ext>
            </a:extLst>
          </p:cNvPr>
          <p:cNvCxnSpPr/>
          <p:nvPr/>
        </p:nvCxnSpPr>
        <p:spPr>
          <a:xfrm>
            <a:off x="2412048" y="3604084"/>
            <a:ext cx="2880320" cy="0"/>
          </a:xfrm>
          <a:prstGeom prst="line">
            <a:avLst/>
          </a:prstGeom>
          <a:ln w="9525">
            <a:solidFill>
              <a:srgbClr val="FFCC99"/>
            </a:solidFill>
          </a:ln>
        </p:spPr>
        <p:style>
          <a:lnRef idx="1">
            <a:schemeClr val="accent1"/>
          </a:lnRef>
          <a:fillRef idx="0">
            <a:schemeClr val="accent1"/>
          </a:fillRef>
          <a:effectRef idx="0">
            <a:schemeClr val="accent1"/>
          </a:effectRef>
          <a:fontRef idx="minor">
            <a:schemeClr val="tx1"/>
          </a:fontRef>
        </p:style>
      </p:cxnSp>
      <p:sp>
        <p:nvSpPr>
          <p:cNvPr id="7" name="平行四辺形 6">
            <a:extLst>
              <a:ext uri="{FF2B5EF4-FFF2-40B4-BE49-F238E27FC236}">
                <a16:creationId xmlns:a16="http://schemas.microsoft.com/office/drawing/2014/main" id="{36ABB303-BB53-4932-AB09-C14EBEE63AA0}"/>
              </a:ext>
            </a:extLst>
          </p:cNvPr>
          <p:cNvSpPr/>
          <p:nvPr/>
        </p:nvSpPr>
        <p:spPr>
          <a:xfrm>
            <a:off x="971888" y="3604084"/>
            <a:ext cx="4320480" cy="720080"/>
          </a:xfrm>
          <a:prstGeom prst="parallelogram">
            <a:avLst>
              <a:gd name="adj" fmla="val 200359"/>
            </a:avLst>
          </a:prstGeom>
          <a:solidFill>
            <a:srgbClr val="FFCC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sp>
        <p:nvSpPr>
          <p:cNvPr id="8" name="正方形/長方形 7">
            <a:extLst>
              <a:ext uri="{FF2B5EF4-FFF2-40B4-BE49-F238E27FC236}">
                <a16:creationId xmlns:a16="http://schemas.microsoft.com/office/drawing/2014/main" id="{72E5CA3D-CE43-4A46-B861-2743E8AD70EF}"/>
              </a:ext>
            </a:extLst>
          </p:cNvPr>
          <p:cNvSpPr/>
          <p:nvPr/>
        </p:nvSpPr>
        <p:spPr>
          <a:xfrm>
            <a:off x="971888" y="4324164"/>
            <a:ext cx="2880320" cy="1008112"/>
          </a:xfrm>
          <a:prstGeom prst="rect">
            <a:avLst/>
          </a:prstGeom>
          <a:solidFill>
            <a:srgbClr val="FFCC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sp>
        <p:nvSpPr>
          <p:cNvPr id="11" name="平行四辺形 10">
            <a:extLst>
              <a:ext uri="{FF2B5EF4-FFF2-40B4-BE49-F238E27FC236}">
                <a16:creationId xmlns:a16="http://schemas.microsoft.com/office/drawing/2014/main" id="{36B9F121-C00D-4BE4-A83E-DBEC5316E0AF}"/>
              </a:ext>
            </a:extLst>
          </p:cNvPr>
          <p:cNvSpPr/>
          <p:nvPr/>
        </p:nvSpPr>
        <p:spPr>
          <a:xfrm rot="5400000" flipH="1">
            <a:off x="3708192" y="3748100"/>
            <a:ext cx="1728192" cy="1440160"/>
          </a:xfrm>
          <a:prstGeom prst="parallelogram">
            <a:avLst>
              <a:gd name="adj" fmla="val 50390"/>
            </a:avLst>
          </a:prstGeom>
          <a:solidFill>
            <a:srgbClr val="FFCC9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Times New Roman" panose="02020603050405020304" pitchFamily="18" charset="0"/>
            </a:endParaRPr>
          </a:p>
        </p:txBody>
      </p:sp>
      <p:grpSp>
        <p:nvGrpSpPr>
          <p:cNvPr id="12" name="グループ化 11">
            <a:extLst>
              <a:ext uri="{FF2B5EF4-FFF2-40B4-BE49-F238E27FC236}">
                <a16:creationId xmlns:a16="http://schemas.microsoft.com/office/drawing/2014/main" id="{9ECDE78A-9DE3-4036-BE3F-D7083BD5D263}"/>
              </a:ext>
            </a:extLst>
          </p:cNvPr>
          <p:cNvGrpSpPr/>
          <p:nvPr/>
        </p:nvGrpSpPr>
        <p:grpSpPr>
          <a:xfrm>
            <a:off x="971888" y="4612196"/>
            <a:ext cx="4320480" cy="720080"/>
            <a:chOff x="2411760" y="548680"/>
            <a:chExt cx="4320480" cy="720080"/>
          </a:xfrm>
        </p:grpSpPr>
        <p:cxnSp>
          <p:nvCxnSpPr>
            <p:cNvPr id="59" name="直線コネクタ 58">
              <a:extLst>
                <a:ext uri="{FF2B5EF4-FFF2-40B4-BE49-F238E27FC236}">
                  <a16:creationId xmlns:a16="http://schemas.microsoft.com/office/drawing/2014/main" id="{F9AE3D6F-3874-4498-9DDD-C9617F73F0C5}"/>
                </a:ext>
              </a:extLst>
            </p:cNvPr>
            <p:cNvCxnSpPr/>
            <p:nvPr/>
          </p:nvCxnSpPr>
          <p:spPr>
            <a:xfrm>
              <a:off x="3851920" y="548680"/>
              <a:ext cx="2880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E93DF4A3-6DED-4716-9C42-1C0AC2283F8E}"/>
                </a:ext>
              </a:extLst>
            </p:cNvPr>
            <p:cNvCxnSpPr/>
            <p:nvPr/>
          </p:nvCxnSpPr>
          <p:spPr>
            <a:xfrm>
              <a:off x="2411760" y="1268760"/>
              <a:ext cx="2880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8BE32C28-E6C3-494C-A0F3-BC8B30D8339D}"/>
                </a:ext>
              </a:extLst>
            </p:cNvPr>
            <p:cNvCxnSpPr/>
            <p:nvPr/>
          </p:nvCxnSpPr>
          <p:spPr>
            <a:xfrm flipV="1">
              <a:off x="2411760" y="548680"/>
              <a:ext cx="144016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203A19C5-C995-4FCD-91AC-7339A9E72537}"/>
                </a:ext>
              </a:extLst>
            </p:cNvPr>
            <p:cNvCxnSpPr/>
            <p:nvPr/>
          </p:nvCxnSpPr>
          <p:spPr>
            <a:xfrm flipV="1">
              <a:off x="5292080" y="548680"/>
              <a:ext cx="144016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48">
            <a:extLst>
              <a:ext uri="{FF2B5EF4-FFF2-40B4-BE49-F238E27FC236}">
                <a16:creationId xmlns:a16="http://schemas.microsoft.com/office/drawing/2014/main" id="{BC638FCD-C1F5-4AB6-8C7B-C7F053D5DF9C}"/>
              </a:ext>
            </a:extLst>
          </p:cNvPr>
          <p:cNvGrpSpPr>
            <a:grpSpLocks/>
          </p:cNvGrpSpPr>
          <p:nvPr/>
        </p:nvGrpSpPr>
        <p:grpSpPr bwMode="auto">
          <a:xfrm>
            <a:off x="2052628" y="4398082"/>
            <a:ext cx="2159000" cy="719138"/>
            <a:chOff x="3334" y="2614"/>
            <a:chExt cx="1360" cy="453"/>
          </a:xfrm>
        </p:grpSpPr>
        <p:sp>
          <p:nvSpPr>
            <p:cNvPr id="48" name="Freeform 47">
              <a:extLst>
                <a:ext uri="{FF2B5EF4-FFF2-40B4-BE49-F238E27FC236}">
                  <a16:creationId xmlns:a16="http://schemas.microsoft.com/office/drawing/2014/main" id="{2CFC9CC6-D855-485C-9BBF-F0C7050B101F}"/>
                </a:ext>
              </a:extLst>
            </p:cNvPr>
            <p:cNvSpPr>
              <a:spLocks/>
            </p:cNvSpPr>
            <p:nvPr/>
          </p:nvSpPr>
          <p:spPr bwMode="auto">
            <a:xfrm>
              <a:off x="3334" y="2614"/>
              <a:ext cx="1360" cy="453"/>
            </a:xfrm>
            <a:custGeom>
              <a:avLst/>
              <a:gdLst>
                <a:gd name="T0" fmla="*/ 0 w 1360"/>
                <a:gd name="T1" fmla="*/ 226 h 453"/>
                <a:gd name="T2" fmla="*/ 453 w 1360"/>
                <a:gd name="T3" fmla="*/ 0 h 453"/>
                <a:gd name="T4" fmla="*/ 1360 w 1360"/>
                <a:gd name="T5" fmla="*/ 0 h 453"/>
                <a:gd name="T6" fmla="*/ 1360 w 1360"/>
                <a:gd name="T7" fmla="*/ 226 h 453"/>
                <a:gd name="T8" fmla="*/ 907 w 1360"/>
                <a:gd name="T9" fmla="*/ 453 h 453"/>
                <a:gd name="T10" fmla="*/ 0 w 1360"/>
                <a:gd name="T11" fmla="*/ 453 h 453"/>
                <a:gd name="T12" fmla="*/ 0 w 1360"/>
                <a:gd name="T13" fmla="*/ 226 h 453"/>
              </a:gdLst>
              <a:ahLst/>
              <a:cxnLst>
                <a:cxn ang="0">
                  <a:pos x="T0" y="T1"/>
                </a:cxn>
                <a:cxn ang="0">
                  <a:pos x="T2" y="T3"/>
                </a:cxn>
                <a:cxn ang="0">
                  <a:pos x="T4" y="T5"/>
                </a:cxn>
                <a:cxn ang="0">
                  <a:pos x="T6" y="T7"/>
                </a:cxn>
                <a:cxn ang="0">
                  <a:pos x="T8" y="T9"/>
                </a:cxn>
                <a:cxn ang="0">
                  <a:pos x="T10" y="T11"/>
                </a:cxn>
                <a:cxn ang="0">
                  <a:pos x="T12" y="T13"/>
                </a:cxn>
              </a:cxnLst>
              <a:rect l="0" t="0" r="r" b="b"/>
              <a:pathLst>
                <a:path w="1360" h="453">
                  <a:moveTo>
                    <a:pt x="0" y="226"/>
                  </a:moveTo>
                  <a:lnTo>
                    <a:pt x="453" y="0"/>
                  </a:lnTo>
                  <a:lnTo>
                    <a:pt x="1360" y="0"/>
                  </a:lnTo>
                  <a:lnTo>
                    <a:pt x="1360" y="226"/>
                  </a:lnTo>
                  <a:lnTo>
                    <a:pt x="907" y="453"/>
                  </a:lnTo>
                  <a:lnTo>
                    <a:pt x="0" y="453"/>
                  </a:lnTo>
                  <a:lnTo>
                    <a:pt x="0" y="226"/>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nvGrpSpPr>
            <p:cNvPr id="49" name="Group 38">
              <a:extLst>
                <a:ext uri="{FF2B5EF4-FFF2-40B4-BE49-F238E27FC236}">
                  <a16:creationId xmlns:a16="http://schemas.microsoft.com/office/drawing/2014/main" id="{1BD7533F-BD2A-498F-9AE6-9AFCEE6AD2B7}"/>
                </a:ext>
              </a:extLst>
            </p:cNvPr>
            <p:cNvGrpSpPr>
              <a:grpSpLocks/>
            </p:cNvGrpSpPr>
            <p:nvPr/>
          </p:nvGrpSpPr>
          <p:grpSpPr bwMode="auto">
            <a:xfrm>
              <a:off x="3334" y="2614"/>
              <a:ext cx="1360" cy="453"/>
              <a:chOff x="1066" y="2387"/>
              <a:chExt cx="1360" cy="453"/>
            </a:xfrm>
          </p:grpSpPr>
          <p:sp>
            <p:nvSpPr>
              <p:cNvPr id="50" name="Line 25">
                <a:extLst>
                  <a:ext uri="{FF2B5EF4-FFF2-40B4-BE49-F238E27FC236}">
                    <a16:creationId xmlns:a16="http://schemas.microsoft.com/office/drawing/2014/main" id="{E64E7B8B-91C6-4A7F-963D-42694BD9E6E6}"/>
                  </a:ext>
                </a:extLst>
              </p:cNvPr>
              <p:cNvSpPr>
                <a:spLocks noChangeShapeType="1"/>
              </p:cNvSpPr>
              <p:nvPr/>
            </p:nvSpPr>
            <p:spPr bwMode="auto">
              <a:xfrm>
                <a:off x="1066" y="2614"/>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1" name="Line 26">
                <a:extLst>
                  <a:ext uri="{FF2B5EF4-FFF2-40B4-BE49-F238E27FC236}">
                    <a16:creationId xmlns:a16="http://schemas.microsoft.com/office/drawing/2014/main" id="{6E1A8C36-7BC4-4C38-A1B0-AB3565B864D5}"/>
                  </a:ext>
                </a:extLst>
              </p:cNvPr>
              <p:cNvSpPr>
                <a:spLocks noChangeShapeType="1"/>
              </p:cNvSpPr>
              <p:nvPr/>
            </p:nvSpPr>
            <p:spPr bwMode="auto">
              <a:xfrm>
                <a:off x="1066" y="2614"/>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2" name="Line 27">
                <a:extLst>
                  <a:ext uri="{FF2B5EF4-FFF2-40B4-BE49-F238E27FC236}">
                    <a16:creationId xmlns:a16="http://schemas.microsoft.com/office/drawing/2014/main" id="{A3500386-8E6B-4A69-848C-EA93A622D881}"/>
                  </a:ext>
                </a:extLst>
              </p:cNvPr>
              <p:cNvSpPr>
                <a:spLocks noChangeShapeType="1"/>
              </p:cNvSpPr>
              <p:nvPr/>
            </p:nvSpPr>
            <p:spPr bwMode="auto">
              <a:xfrm>
                <a:off x="1066" y="2840"/>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3" name="Line 28">
                <a:extLst>
                  <a:ext uri="{FF2B5EF4-FFF2-40B4-BE49-F238E27FC236}">
                    <a16:creationId xmlns:a16="http://schemas.microsoft.com/office/drawing/2014/main" id="{1848B819-A67C-4CD3-BD1E-224D4B2862FD}"/>
                  </a:ext>
                </a:extLst>
              </p:cNvPr>
              <p:cNvSpPr>
                <a:spLocks noChangeShapeType="1"/>
              </p:cNvSpPr>
              <p:nvPr/>
            </p:nvSpPr>
            <p:spPr bwMode="auto">
              <a:xfrm>
                <a:off x="1973" y="2614"/>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4" name="Line 29">
                <a:extLst>
                  <a:ext uri="{FF2B5EF4-FFF2-40B4-BE49-F238E27FC236}">
                    <a16:creationId xmlns:a16="http://schemas.microsoft.com/office/drawing/2014/main" id="{6EAD89BF-BE5E-4615-942B-59917839A6B3}"/>
                  </a:ext>
                </a:extLst>
              </p:cNvPr>
              <p:cNvSpPr>
                <a:spLocks noChangeShapeType="1"/>
              </p:cNvSpPr>
              <p:nvPr/>
            </p:nvSpPr>
            <p:spPr bwMode="auto">
              <a:xfrm flipV="1">
                <a:off x="1066" y="2387"/>
                <a:ext cx="453"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5" name="Line 30">
                <a:extLst>
                  <a:ext uri="{FF2B5EF4-FFF2-40B4-BE49-F238E27FC236}">
                    <a16:creationId xmlns:a16="http://schemas.microsoft.com/office/drawing/2014/main" id="{BDDC10CA-D4C7-42CE-A008-D5FC5D832009}"/>
                  </a:ext>
                </a:extLst>
              </p:cNvPr>
              <p:cNvSpPr>
                <a:spLocks noChangeShapeType="1"/>
              </p:cNvSpPr>
              <p:nvPr/>
            </p:nvSpPr>
            <p:spPr bwMode="auto">
              <a:xfrm>
                <a:off x="1519" y="2387"/>
                <a:ext cx="9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6" name="Line 31">
                <a:extLst>
                  <a:ext uri="{FF2B5EF4-FFF2-40B4-BE49-F238E27FC236}">
                    <a16:creationId xmlns:a16="http://schemas.microsoft.com/office/drawing/2014/main" id="{9F48F69A-05AF-4B06-A233-B192C0258489}"/>
                  </a:ext>
                </a:extLst>
              </p:cNvPr>
              <p:cNvSpPr>
                <a:spLocks noChangeShapeType="1"/>
              </p:cNvSpPr>
              <p:nvPr/>
            </p:nvSpPr>
            <p:spPr bwMode="auto">
              <a:xfrm flipH="1">
                <a:off x="1973" y="2387"/>
                <a:ext cx="453"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7" name="Line 32">
                <a:extLst>
                  <a:ext uri="{FF2B5EF4-FFF2-40B4-BE49-F238E27FC236}">
                    <a16:creationId xmlns:a16="http://schemas.microsoft.com/office/drawing/2014/main" id="{43822C3E-DBAD-4E7F-922E-42FEB37579D9}"/>
                  </a:ext>
                </a:extLst>
              </p:cNvPr>
              <p:cNvSpPr>
                <a:spLocks noChangeShapeType="1"/>
              </p:cNvSpPr>
              <p:nvPr/>
            </p:nvSpPr>
            <p:spPr bwMode="auto">
              <a:xfrm flipV="1">
                <a:off x="1973" y="2614"/>
                <a:ext cx="453"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58" name="Line 33">
                <a:extLst>
                  <a:ext uri="{FF2B5EF4-FFF2-40B4-BE49-F238E27FC236}">
                    <a16:creationId xmlns:a16="http://schemas.microsoft.com/office/drawing/2014/main" id="{EB5F9A0A-97B3-4B9B-A91D-9E6048202EB4}"/>
                  </a:ext>
                </a:extLst>
              </p:cNvPr>
              <p:cNvSpPr>
                <a:spLocks noChangeShapeType="1"/>
              </p:cNvSpPr>
              <p:nvPr/>
            </p:nvSpPr>
            <p:spPr bwMode="auto">
              <a:xfrm>
                <a:off x="2426" y="2387"/>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grpSp>
      <p:sp>
        <p:nvSpPr>
          <p:cNvPr id="14" name="Line 34">
            <a:extLst>
              <a:ext uri="{FF2B5EF4-FFF2-40B4-BE49-F238E27FC236}">
                <a16:creationId xmlns:a16="http://schemas.microsoft.com/office/drawing/2014/main" id="{03F333BA-3B4A-42A7-8E47-B3EA42202AD9}"/>
              </a:ext>
            </a:extLst>
          </p:cNvPr>
          <p:cNvSpPr>
            <a:spLocks noChangeShapeType="1"/>
          </p:cNvSpPr>
          <p:nvPr/>
        </p:nvSpPr>
        <p:spPr bwMode="auto">
          <a:xfrm>
            <a:off x="2412048" y="3172036"/>
            <a:ext cx="0" cy="1441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15" name="Line 37">
            <a:extLst>
              <a:ext uri="{FF2B5EF4-FFF2-40B4-BE49-F238E27FC236}">
                <a16:creationId xmlns:a16="http://schemas.microsoft.com/office/drawing/2014/main" id="{6111CC76-575A-445A-A980-E90D5EFFD78D}"/>
              </a:ext>
            </a:extLst>
          </p:cNvPr>
          <p:cNvSpPr>
            <a:spLocks noChangeShapeType="1"/>
          </p:cNvSpPr>
          <p:nvPr/>
        </p:nvSpPr>
        <p:spPr bwMode="auto">
          <a:xfrm>
            <a:off x="5292368" y="3172036"/>
            <a:ext cx="0" cy="1441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nvGrpSpPr>
          <p:cNvPr id="16" name="Group 78">
            <a:extLst>
              <a:ext uri="{FF2B5EF4-FFF2-40B4-BE49-F238E27FC236}">
                <a16:creationId xmlns:a16="http://schemas.microsoft.com/office/drawing/2014/main" id="{01FDB2DB-D0FA-44ED-B402-2D0680192274}"/>
              </a:ext>
            </a:extLst>
          </p:cNvPr>
          <p:cNvGrpSpPr>
            <a:grpSpLocks/>
          </p:cNvGrpSpPr>
          <p:nvPr/>
        </p:nvGrpSpPr>
        <p:grpSpPr bwMode="auto">
          <a:xfrm>
            <a:off x="2951947" y="3100028"/>
            <a:ext cx="360362" cy="1258887"/>
            <a:chOff x="4808" y="1820"/>
            <a:chExt cx="227" cy="793"/>
          </a:xfrm>
        </p:grpSpPr>
        <p:sp>
          <p:nvSpPr>
            <p:cNvPr id="43" name="Rectangle 15">
              <a:extLst>
                <a:ext uri="{FF2B5EF4-FFF2-40B4-BE49-F238E27FC236}">
                  <a16:creationId xmlns:a16="http://schemas.microsoft.com/office/drawing/2014/main" id="{5D60FE7B-8B74-4598-8560-05FE28030758}"/>
                </a:ext>
              </a:extLst>
            </p:cNvPr>
            <p:cNvSpPr>
              <a:spLocks noChangeArrowheads="1"/>
            </p:cNvSpPr>
            <p:nvPr/>
          </p:nvSpPr>
          <p:spPr bwMode="auto">
            <a:xfrm>
              <a:off x="4808" y="1820"/>
              <a:ext cx="227" cy="682"/>
            </a:xfrm>
            <a:prstGeom prst="rect">
              <a:avLst/>
            </a:prstGeom>
            <a:gradFill rotWithShape="1">
              <a:gsLst>
                <a:gs pos="0">
                  <a:srgbClr val="969696"/>
                </a:gs>
                <a:gs pos="50000">
                  <a:srgbClr val="F0F0F0"/>
                </a:gs>
                <a:gs pos="100000">
                  <a:srgbClr val="969696"/>
                </a:gs>
              </a:gsLst>
              <a:lin ang="0" scaled="1"/>
            </a:gra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lt"/>
                <a:cs typeface="Times New Roman" panose="02020603050405020304" pitchFamily="18" charset="0"/>
              </a:endParaRPr>
            </a:p>
          </p:txBody>
        </p:sp>
        <p:sp>
          <p:nvSpPr>
            <p:cNvPr id="44" name="Line 6">
              <a:extLst>
                <a:ext uri="{FF2B5EF4-FFF2-40B4-BE49-F238E27FC236}">
                  <a16:creationId xmlns:a16="http://schemas.microsoft.com/office/drawing/2014/main" id="{40283EFF-4AE3-46D0-9DDD-8404710DDC35}"/>
                </a:ext>
              </a:extLst>
            </p:cNvPr>
            <p:cNvSpPr>
              <a:spLocks noChangeShapeType="1"/>
            </p:cNvSpPr>
            <p:nvPr/>
          </p:nvSpPr>
          <p:spPr bwMode="auto">
            <a:xfrm flipH="1">
              <a:off x="4808" y="1820"/>
              <a:ext cx="0" cy="6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45" name="Line 7">
              <a:extLst>
                <a:ext uri="{FF2B5EF4-FFF2-40B4-BE49-F238E27FC236}">
                  <a16:creationId xmlns:a16="http://schemas.microsoft.com/office/drawing/2014/main" id="{92EB952C-F6C2-474D-953F-B99911E6DDD3}"/>
                </a:ext>
              </a:extLst>
            </p:cNvPr>
            <p:cNvSpPr>
              <a:spLocks noChangeShapeType="1"/>
            </p:cNvSpPr>
            <p:nvPr/>
          </p:nvSpPr>
          <p:spPr bwMode="auto">
            <a:xfrm>
              <a:off x="5035" y="1820"/>
              <a:ext cx="0" cy="6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46" name="Arc 8">
              <a:extLst>
                <a:ext uri="{FF2B5EF4-FFF2-40B4-BE49-F238E27FC236}">
                  <a16:creationId xmlns:a16="http://schemas.microsoft.com/office/drawing/2014/main" id="{2DDEDF35-EF29-4EC8-A2C4-E8E8BFF6FB1E}"/>
                </a:ext>
              </a:extLst>
            </p:cNvPr>
            <p:cNvSpPr>
              <a:spLocks/>
            </p:cNvSpPr>
            <p:nvPr/>
          </p:nvSpPr>
          <p:spPr bwMode="auto">
            <a:xfrm flipH="1" flipV="1">
              <a:off x="4808" y="2500"/>
              <a:ext cx="113" cy="113"/>
            </a:xfrm>
            <a:custGeom>
              <a:avLst/>
              <a:gdLst>
                <a:gd name="T0" fmla="*/ 0 w 21600"/>
                <a:gd name="T1" fmla="*/ 0 h 21600"/>
                <a:gd name="T2" fmla="*/ 113 w 21600"/>
                <a:gd name="T3" fmla="*/ 113 h 21600"/>
                <a:gd name="T4" fmla="*/ 0 w 21600"/>
                <a:gd name="T5" fmla="*/ 1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FEFEFE"/>
                </a:gs>
                <a:gs pos="50000">
                  <a:srgbClr val="969696"/>
                </a:gs>
                <a:gs pos="100000">
                  <a:srgbClr val="FEFEFE"/>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n-lt"/>
                <a:cs typeface="Times New Roman" panose="02020603050405020304" pitchFamily="18" charset="0"/>
              </a:endParaRPr>
            </a:p>
          </p:txBody>
        </p:sp>
        <p:sp>
          <p:nvSpPr>
            <p:cNvPr id="47" name="Arc 9">
              <a:extLst>
                <a:ext uri="{FF2B5EF4-FFF2-40B4-BE49-F238E27FC236}">
                  <a16:creationId xmlns:a16="http://schemas.microsoft.com/office/drawing/2014/main" id="{A5688964-1426-4519-B75F-CA5073E18338}"/>
                </a:ext>
              </a:extLst>
            </p:cNvPr>
            <p:cNvSpPr>
              <a:spLocks/>
            </p:cNvSpPr>
            <p:nvPr/>
          </p:nvSpPr>
          <p:spPr bwMode="auto">
            <a:xfrm flipV="1">
              <a:off x="4921" y="2500"/>
              <a:ext cx="113" cy="113"/>
            </a:xfrm>
            <a:custGeom>
              <a:avLst/>
              <a:gdLst>
                <a:gd name="T0" fmla="*/ 0 w 21600"/>
                <a:gd name="T1" fmla="*/ 0 h 21600"/>
                <a:gd name="T2" fmla="*/ 113 w 21600"/>
                <a:gd name="T3" fmla="*/ 113 h 21600"/>
                <a:gd name="T4" fmla="*/ 0 w 21600"/>
                <a:gd name="T5" fmla="*/ 113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1">
              <a:gsLst>
                <a:gs pos="0">
                  <a:srgbClr val="FEFEFE"/>
                </a:gs>
                <a:gs pos="50000">
                  <a:srgbClr val="969696"/>
                </a:gs>
                <a:gs pos="100000">
                  <a:srgbClr val="FEFEFE"/>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latin typeface="+mn-lt"/>
                <a:cs typeface="Times New Roman" panose="02020603050405020304" pitchFamily="18" charset="0"/>
              </a:endParaRPr>
            </a:p>
          </p:txBody>
        </p:sp>
      </p:grpSp>
      <p:sp>
        <p:nvSpPr>
          <p:cNvPr id="17" name="AutoShape 20">
            <a:extLst>
              <a:ext uri="{FF2B5EF4-FFF2-40B4-BE49-F238E27FC236}">
                <a16:creationId xmlns:a16="http://schemas.microsoft.com/office/drawing/2014/main" id="{8DE8AD69-B77D-41E6-B348-136887126E69}"/>
              </a:ext>
            </a:extLst>
          </p:cNvPr>
          <p:cNvSpPr>
            <a:spLocks noChangeArrowheads="1"/>
          </p:cNvSpPr>
          <p:nvPr/>
        </p:nvSpPr>
        <p:spPr bwMode="auto">
          <a:xfrm>
            <a:off x="2952741" y="2451956"/>
            <a:ext cx="358775" cy="504676"/>
          </a:xfrm>
          <a:prstGeom prst="downArrow">
            <a:avLst>
              <a:gd name="adj1" fmla="val 55065"/>
              <a:gd name="adj2" fmla="val 57964"/>
            </a:avLst>
          </a:prstGeom>
          <a:solidFill>
            <a:schemeClr val="bg1"/>
          </a:solidFill>
          <a:ln w="19050">
            <a:solidFill>
              <a:schemeClr val="tx1"/>
            </a:solidFill>
            <a:miter lim="800000"/>
            <a:headEnd/>
            <a:tailEnd/>
          </a:ln>
          <a:effec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lt"/>
              <a:cs typeface="Times New Roman" panose="02020603050405020304" pitchFamily="18" charset="0"/>
            </a:endParaRPr>
          </a:p>
        </p:txBody>
      </p:sp>
      <p:sp>
        <p:nvSpPr>
          <p:cNvPr id="18" name="Text Box 22">
            <a:extLst>
              <a:ext uri="{FF2B5EF4-FFF2-40B4-BE49-F238E27FC236}">
                <a16:creationId xmlns:a16="http://schemas.microsoft.com/office/drawing/2014/main" id="{FED1B8E5-C643-4B07-9235-7B6EAD8D152D}"/>
              </a:ext>
            </a:extLst>
          </p:cNvPr>
          <p:cNvSpPr txBox="1">
            <a:spLocks noChangeArrowheads="1"/>
          </p:cNvSpPr>
          <p:nvPr/>
        </p:nvSpPr>
        <p:spPr bwMode="auto">
          <a:xfrm>
            <a:off x="2052628" y="1773945"/>
            <a:ext cx="215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a:latin typeface="+mn-lt"/>
                <a:cs typeface="Times New Roman" panose="02020603050405020304" pitchFamily="18" charset="0"/>
              </a:rPr>
              <a:t>Vertical load</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(196 N)</a:t>
            </a:r>
          </a:p>
        </p:txBody>
      </p:sp>
      <p:sp>
        <p:nvSpPr>
          <p:cNvPr id="19" name="Text Box 22">
            <a:extLst>
              <a:ext uri="{FF2B5EF4-FFF2-40B4-BE49-F238E27FC236}">
                <a16:creationId xmlns:a16="http://schemas.microsoft.com/office/drawing/2014/main" id="{9E6DC52C-0B14-4747-8749-DC90C211DF5C}"/>
              </a:ext>
            </a:extLst>
          </p:cNvPr>
          <p:cNvSpPr txBox="1">
            <a:spLocks noChangeArrowheads="1"/>
          </p:cNvSpPr>
          <p:nvPr/>
        </p:nvSpPr>
        <p:spPr bwMode="auto">
          <a:xfrm>
            <a:off x="3348152" y="5483014"/>
            <a:ext cx="19442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a:latin typeface="+mn-lt"/>
                <a:cs typeface="Times New Roman" panose="02020603050405020304" pitchFamily="18" charset="0"/>
              </a:rPr>
              <a:t>Sliding motion</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(10 x 1 mm)</a:t>
            </a:r>
          </a:p>
        </p:txBody>
      </p:sp>
      <p:sp>
        <p:nvSpPr>
          <p:cNvPr id="20" name="Text Box 22">
            <a:extLst>
              <a:ext uri="{FF2B5EF4-FFF2-40B4-BE49-F238E27FC236}">
                <a16:creationId xmlns:a16="http://schemas.microsoft.com/office/drawing/2014/main" id="{97992128-0DBA-4DEA-93C3-75B9E621FA9C}"/>
              </a:ext>
            </a:extLst>
          </p:cNvPr>
          <p:cNvSpPr txBox="1">
            <a:spLocks noChangeArrowheads="1"/>
          </p:cNvSpPr>
          <p:nvPr/>
        </p:nvSpPr>
        <p:spPr bwMode="auto">
          <a:xfrm>
            <a:off x="287485" y="2133991"/>
            <a:ext cx="19442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a:latin typeface="+mn-lt"/>
                <a:cs typeface="Times New Roman" panose="02020603050405020304" pitchFamily="18" charset="0"/>
              </a:rPr>
              <a:t>Co-Cr alloy pin</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(SR = 3 mm)</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(Ra &lt; 0.02)</a:t>
            </a:r>
          </a:p>
        </p:txBody>
      </p:sp>
      <p:sp>
        <p:nvSpPr>
          <p:cNvPr id="21" name="Text Box 22">
            <a:extLst>
              <a:ext uri="{FF2B5EF4-FFF2-40B4-BE49-F238E27FC236}">
                <a16:creationId xmlns:a16="http://schemas.microsoft.com/office/drawing/2014/main" id="{A2C5F1B0-B6EB-48CB-8454-9ABDC43B94B0}"/>
              </a:ext>
            </a:extLst>
          </p:cNvPr>
          <p:cNvSpPr txBox="1">
            <a:spLocks noChangeArrowheads="1"/>
          </p:cNvSpPr>
          <p:nvPr/>
        </p:nvSpPr>
        <p:spPr bwMode="auto">
          <a:xfrm>
            <a:off x="3707922" y="2133991"/>
            <a:ext cx="3024354"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a:latin typeface="+mn-lt"/>
                <a:cs typeface="Times New Roman" panose="02020603050405020304" pitchFamily="18" charset="0"/>
              </a:rPr>
              <a:t>Bovine serum lubricant</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20g/L protein</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EDTA, NaN</a:t>
            </a:r>
            <a:r>
              <a:rPr lang="en-US" altLang="ja-JP" baseline="-25000" dirty="0">
                <a:latin typeface="+mn-lt"/>
                <a:cs typeface="Times New Roman" panose="02020603050405020304" pitchFamily="18" charset="0"/>
              </a:rPr>
              <a:t>2</a:t>
            </a:r>
          </a:p>
        </p:txBody>
      </p:sp>
      <p:sp>
        <p:nvSpPr>
          <p:cNvPr id="22" name="Text Box 22">
            <a:extLst>
              <a:ext uri="{FF2B5EF4-FFF2-40B4-BE49-F238E27FC236}">
                <a16:creationId xmlns:a16="http://schemas.microsoft.com/office/drawing/2014/main" id="{27E77FBF-E6D0-4830-A67F-19A4CD183C62}"/>
              </a:ext>
            </a:extLst>
          </p:cNvPr>
          <p:cNvSpPr txBox="1">
            <a:spLocks noChangeArrowheads="1"/>
          </p:cNvSpPr>
          <p:nvPr/>
        </p:nvSpPr>
        <p:spPr bwMode="auto">
          <a:xfrm>
            <a:off x="665898" y="5469645"/>
            <a:ext cx="21781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a:latin typeface="+mn-lt"/>
                <a:cs typeface="Times New Roman" panose="02020603050405020304" pitchFamily="18" charset="0"/>
              </a:rPr>
              <a:t>Plate specimen</a:t>
            </a:r>
            <a:br>
              <a:rPr lang="en-US" altLang="ja-JP" dirty="0">
                <a:latin typeface="+mn-lt"/>
                <a:cs typeface="Times New Roman" panose="02020603050405020304" pitchFamily="18" charset="0"/>
              </a:rPr>
            </a:br>
            <a:r>
              <a:rPr lang="en-US" altLang="ja-JP" dirty="0">
                <a:latin typeface="+mn-lt"/>
                <a:cs typeface="Times New Roman" panose="02020603050405020304" pitchFamily="18" charset="0"/>
              </a:rPr>
              <a:t>(40 x 40 x 10 mm)</a:t>
            </a:r>
          </a:p>
        </p:txBody>
      </p:sp>
      <p:sp>
        <p:nvSpPr>
          <p:cNvPr id="23" name="Line 75">
            <a:extLst>
              <a:ext uri="{FF2B5EF4-FFF2-40B4-BE49-F238E27FC236}">
                <a16:creationId xmlns:a16="http://schemas.microsoft.com/office/drawing/2014/main" id="{AA5D4526-77FA-4E41-82B0-609B2699868A}"/>
              </a:ext>
            </a:extLst>
          </p:cNvPr>
          <p:cNvSpPr>
            <a:spLocks noChangeShapeType="1"/>
          </p:cNvSpPr>
          <p:nvPr/>
        </p:nvSpPr>
        <p:spPr bwMode="auto">
          <a:xfrm flipV="1">
            <a:off x="2052628" y="4936245"/>
            <a:ext cx="358775" cy="539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24" name="Line 76">
            <a:extLst>
              <a:ext uri="{FF2B5EF4-FFF2-40B4-BE49-F238E27FC236}">
                <a16:creationId xmlns:a16="http://schemas.microsoft.com/office/drawing/2014/main" id="{A15F5268-5E51-4C4A-B4A7-4D8178E4F1EE}"/>
              </a:ext>
            </a:extLst>
          </p:cNvPr>
          <p:cNvSpPr>
            <a:spLocks noChangeShapeType="1"/>
          </p:cNvSpPr>
          <p:nvPr/>
        </p:nvSpPr>
        <p:spPr bwMode="auto">
          <a:xfrm>
            <a:off x="2052008" y="3028020"/>
            <a:ext cx="1080120" cy="100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25" name="Line 77">
            <a:extLst>
              <a:ext uri="{FF2B5EF4-FFF2-40B4-BE49-F238E27FC236}">
                <a16:creationId xmlns:a16="http://schemas.microsoft.com/office/drawing/2014/main" id="{6A7970A4-830E-409F-A420-E36A52F5B153}"/>
              </a:ext>
            </a:extLst>
          </p:cNvPr>
          <p:cNvSpPr>
            <a:spLocks noChangeShapeType="1"/>
          </p:cNvSpPr>
          <p:nvPr/>
        </p:nvSpPr>
        <p:spPr bwMode="auto">
          <a:xfrm flipH="1">
            <a:off x="3852852" y="3028020"/>
            <a:ext cx="359395" cy="647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nvGrpSpPr>
          <p:cNvPr id="26" name="グループ化 25">
            <a:extLst>
              <a:ext uri="{FF2B5EF4-FFF2-40B4-BE49-F238E27FC236}">
                <a16:creationId xmlns:a16="http://schemas.microsoft.com/office/drawing/2014/main" id="{DAB9D12E-E107-4BD6-80E4-C93B3DED192A}"/>
              </a:ext>
            </a:extLst>
          </p:cNvPr>
          <p:cNvGrpSpPr/>
          <p:nvPr/>
        </p:nvGrpSpPr>
        <p:grpSpPr>
          <a:xfrm>
            <a:off x="2844096" y="4468180"/>
            <a:ext cx="648072" cy="216025"/>
            <a:chOff x="7452320" y="1772816"/>
            <a:chExt cx="648072" cy="216025"/>
          </a:xfrm>
        </p:grpSpPr>
        <p:sp>
          <p:nvSpPr>
            <p:cNvPr id="40" name="Line 53">
              <a:extLst>
                <a:ext uri="{FF2B5EF4-FFF2-40B4-BE49-F238E27FC236}">
                  <a16:creationId xmlns:a16="http://schemas.microsoft.com/office/drawing/2014/main" id="{C5AC999E-2E35-48D2-9052-53BAD4C13FDA}"/>
                </a:ext>
              </a:extLst>
            </p:cNvPr>
            <p:cNvSpPr>
              <a:spLocks noChangeShapeType="1"/>
            </p:cNvSpPr>
            <p:nvPr/>
          </p:nvSpPr>
          <p:spPr bwMode="auto">
            <a:xfrm flipH="1">
              <a:off x="7452964" y="1772816"/>
              <a:ext cx="431403" cy="216024"/>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41" name="Line 54">
              <a:extLst>
                <a:ext uri="{FF2B5EF4-FFF2-40B4-BE49-F238E27FC236}">
                  <a16:creationId xmlns:a16="http://schemas.microsoft.com/office/drawing/2014/main" id="{6A64AA4B-B507-4F10-889D-02A37814C84D}"/>
                </a:ext>
              </a:extLst>
            </p:cNvPr>
            <p:cNvSpPr>
              <a:spLocks noChangeShapeType="1"/>
            </p:cNvSpPr>
            <p:nvPr/>
          </p:nvSpPr>
          <p:spPr bwMode="auto">
            <a:xfrm flipV="1">
              <a:off x="7452320" y="1988840"/>
              <a:ext cx="216024" cy="1"/>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42" name="Line 53">
              <a:extLst>
                <a:ext uri="{FF2B5EF4-FFF2-40B4-BE49-F238E27FC236}">
                  <a16:creationId xmlns:a16="http://schemas.microsoft.com/office/drawing/2014/main" id="{59D9FFAA-0EAC-477D-9696-2AA53645231D}"/>
                </a:ext>
              </a:extLst>
            </p:cNvPr>
            <p:cNvSpPr>
              <a:spLocks noChangeShapeType="1"/>
            </p:cNvSpPr>
            <p:nvPr/>
          </p:nvSpPr>
          <p:spPr bwMode="auto">
            <a:xfrm flipH="1">
              <a:off x="7668989" y="1772816"/>
              <a:ext cx="431403" cy="216024"/>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sp>
        <p:nvSpPr>
          <p:cNvPr id="27" name="Line 75">
            <a:extLst>
              <a:ext uri="{FF2B5EF4-FFF2-40B4-BE49-F238E27FC236}">
                <a16:creationId xmlns:a16="http://schemas.microsoft.com/office/drawing/2014/main" id="{8260CFCC-A7DE-4DD8-AFAA-C15D10140002}"/>
              </a:ext>
            </a:extLst>
          </p:cNvPr>
          <p:cNvSpPr>
            <a:spLocks noChangeShapeType="1"/>
          </p:cNvSpPr>
          <p:nvPr/>
        </p:nvSpPr>
        <p:spPr bwMode="auto">
          <a:xfrm flipH="1" flipV="1">
            <a:off x="3202871" y="4684204"/>
            <a:ext cx="433313" cy="792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nvGrpSpPr>
          <p:cNvPr id="28" name="Group 68">
            <a:extLst>
              <a:ext uri="{FF2B5EF4-FFF2-40B4-BE49-F238E27FC236}">
                <a16:creationId xmlns:a16="http://schemas.microsoft.com/office/drawing/2014/main" id="{CDC071BC-96D7-48AA-94AB-229E891C5D76}"/>
              </a:ext>
            </a:extLst>
          </p:cNvPr>
          <p:cNvGrpSpPr>
            <a:grpSpLocks/>
          </p:cNvGrpSpPr>
          <p:nvPr/>
        </p:nvGrpSpPr>
        <p:grpSpPr bwMode="auto">
          <a:xfrm>
            <a:off x="2951153" y="3027698"/>
            <a:ext cx="361950" cy="576386"/>
            <a:chOff x="4241" y="2160"/>
            <a:chExt cx="228" cy="340"/>
          </a:xfrm>
        </p:grpSpPr>
        <p:sp>
          <p:nvSpPr>
            <p:cNvPr id="37" name="Rectangle 15">
              <a:extLst>
                <a:ext uri="{FF2B5EF4-FFF2-40B4-BE49-F238E27FC236}">
                  <a16:creationId xmlns:a16="http://schemas.microsoft.com/office/drawing/2014/main" id="{16C6C7D0-698B-4A4D-8F52-21D38E452560}"/>
                </a:ext>
              </a:extLst>
            </p:cNvPr>
            <p:cNvSpPr>
              <a:spLocks noChangeArrowheads="1"/>
            </p:cNvSpPr>
            <p:nvPr/>
          </p:nvSpPr>
          <p:spPr bwMode="auto">
            <a:xfrm>
              <a:off x="4242" y="2160"/>
              <a:ext cx="227" cy="340"/>
            </a:xfrm>
            <a:prstGeom prst="rect">
              <a:avLst/>
            </a:prstGeom>
            <a:gradFill rotWithShape="1">
              <a:gsLst>
                <a:gs pos="0">
                  <a:srgbClr val="969696"/>
                </a:gs>
                <a:gs pos="50000">
                  <a:srgbClr val="F0F0F0"/>
                </a:gs>
                <a:gs pos="100000">
                  <a:srgbClr val="96969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latin typeface="+mn-lt"/>
                <a:cs typeface="Times New Roman" panose="02020603050405020304" pitchFamily="18" charset="0"/>
              </a:endParaRPr>
            </a:p>
          </p:txBody>
        </p:sp>
        <p:sp>
          <p:nvSpPr>
            <p:cNvPr id="38" name="Line 6">
              <a:extLst>
                <a:ext uri="{FF2B5EF4-FFF2-40B4-BE49-F238E27FC236}">
                  <a16:creationId xmlns:a16="http://schemas.microsoft.com/office/drawing/2014/main" id="{498390F2-2B4A-410C-94B1-91F2F8F00778}"/>
                </a:ext>
              </a:extLst>
            </p:cNvPr>
            <p:cNvSpPr>
              <a:spLocks noChangeShapeType="1"/>
            </p:cNvSpPr>
            <p:nvPr/>
          </p:nvSpPr>
          <p:spPr bwMode="auto">
            <a:xfrm flipH="1">
              <a:off x="4241" y="2160"/>
              <a:ext cx="0" cy="3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39" name="Line 7">
              <a:extLst>
                <a:ext uri="{FF2B5EF4-FFF2-40B4-BE49-F238E27FC236}">
                  <a16:creationId xmlns:a16="http://schemas.microsoft.com/office/drawing/2014/main" id="{CE811C88-7C29-45B7-9D14-BC050CA6F394}"/>
                </a:ext>
              </a:extLst>
            </p:cNvPr>
            <p:cNvSpPr>
              <a:spLocks noChangeShapeType="1"/>
            </p:cNvSpPr>
            <p:nvPr/>
          </p:nvSpPr>
          <p:spPr bwMode="auto">
            <a:xfrm>
              <a:off x="4468" y="2160"/>
              <a:ext cx="0" cy="3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grpSp>
      <p:cxnSp>
        <p:nvCxnSpPr>
          <p:cNvPr id="29" name="直線コネクタ 28">
            <a:extLst>
              <a:ext uri="{FF2B5EF4-FFF2-40B4-BE49-F238E27FC236}">
                <a16:creationId xmlns:a16="http://schemas.microsoft.com/office/drawing/2014/main" id="{B177FE31-E9A5-419B-A8BE-954BF2A9346D}"/>
              </a:ext>
            </a:extLst>
          </p:cNvPr>
          <p:cNvCxnSpPr/>
          <p:nvPr/>
        </p:nvCxnSpPr>
        <p:spPr>
          <a:xfrm>
            <a:off x="971888" y="3892116"/>
            <a:ext cx="28803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2963DC3-A565-429D-B1B7-6B6FF354E3FC}"/>
              </a:ext>
            </a:extLst>
          </p:cNvPr>
          <p:cNvCxnSpPr/>
          <p:nvPr/>
        </p:nvCxnSpPr>
        <p:spPr>
          <a:xfrm flipV="1">
            <a:off x="971888" y="3172036"/>
            <a:ext cx="144016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2DB546E-E31D-476C-8935-1E57DDB02E56}"/>
              </a:ext>
            </a:extLst>
          </p:cNvPr>
          <p:cNvCxnSpPr/>
          <p:nvPr/>
        </p:nvCxnSpPr>
        <p:spPr>
          <a:xfrm flipV="1">
            <a:off x="3852208" y="3172036"/>
            <a:ext cx="1440160"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Line 37">
            <a:extLst>
              <a:ext uri="{FF2B5EF4-FFF2-40B4-BE49-F238E27FC236}">
                <a16:creationId xmlns:a16="http://schemas.microsoft.com/office/drawing/2014/main" id="{27CCBA6A-E4A7-4E0C-AA2F-CDD6B83DDBFD}"/>
              </a:ext>
            </a:extLst>
          </p:cNvPr>
          <p:cNvSpPr>
            <a:spLocks noChangeShapeType="1"/>
          </p:cNvSpPr>
          <p:nvPr/>
        </p:nvSpPr>
        <p:spPr bwMode="auto">
          <a:xfrm>
            <a:off x="3852208" y="3892116"/>
            <a:ext cx="0" cy="1441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sp>
        <p:nvSpPr>
          <p:cNvPr id="33" name="Line 37">
            <a:extLst>
              <a:ext uri="{FF2B5EF4-FFF2-40B4-BE49-F238E27FC236}">
                <a16:creationId xmlns:a16="http://schemas.microsoft.com/office/drawing/2014/main" id="{5A01B8F8-6DF0-432A-81A4-0B9897A5255D}"/>
              </a:ext>
            </a:extLst>
          </p:cNvPr>
          <p:cNvSpPr>
            <a:spLocks noChangeShapeType="1"/>
          </p:cNvSpPr>
          <p:nvPr/>
        </p:nvSpPr>
        <p:spPr bwMode="auto">
          <a:xfrm>
            <a:off x="971888" y="3892116"/>
            <a:ext cx="0" cy="14414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n-lt"/>
              <a:cs typeface="Times New Roman" panose="02020603050405020304" pitchFamily="18" charset="0"/>
            </a:endParaRPr>
          </a:p>
        </p:txBody>
      </p:sp>
      <p:cxnSp>
        <p:nvCxnSpPr>
          <p:cNvPr id="34" name="直線コネクタ 33">
            <a:extLst>
              <a:ext uri="{FF2B5EF4-FFF2-40B4-BE49-F238E27FC236}">
                <a16:creationId xmlns:a16="http://schemas.microsoft.com/office/drawing/2014/main" id="{3BD4258B-36EC-4E4F-BD17-A0B2F20EE397}"/>
              </a:ext>
            </a:extLst>
          </p:cNvPr>
          <p:cNvCxnSpPr/>
          <p:nvPr/>
        </p:nvCxnSpPr>
        <p:spPr>
          <a:xfrm>
            <a:off x="971888" y="4324164"/>
            <a:ext cx="2880320" cy="0"/>
          </a:xfrm>
          <a:prstGeom prst="line">
            <a:avLst/>
          </a:prstGeom>
          <a:ln w="9525">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AD3189-9795-4759-B4A0-4FD4ABF249D7}"/>
              </a:ext>
            </a:extLst>
          </p:cNvPr>
          <p:cNvCxnSpPr/>
          <p:nvPr/>
        </p:nvCxnSpPr>
        <p:spPr>
          <a:xfrm flipV="1">
            <a:off x="3852208" y="3604084"/>
            <a:ext cx="1440160" cy="720080"/>
          </a:xfrm>
          <a:prstGeom prst="line">
            <a:avLst/>
          </a:prstGeom>
          <a:ln w="9525">
            <a:solidFill>
              <a:srgbClr val="FFCC99"/>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4BD1E74-ABF1-4447-80A9-7CEB8E62BBA0}"/>
              </a:ext>
            </a:extLst>
          </p:cNvPr>
          <p:cNvCxnSpPr/>
          <p:nvPr/>
        </p:nvCxnSpPr>
        <p:spPr>
          <a:xfrm flipV="1">
            <a:off x="971888" y="3604084"/>
            <a:ext cx="1440160" cy="720080"/>
          </a:xfrm>
          <a:prstGeom prst="line">
            <a:avLst/>
          </a:prstGeom>
          <a:ln w="9525">
            <a:solidFill>
              <a:srgbClr val="FFCC99"/>
            </a:solidFill>
          </a:ln>
        </p:spPr>
        <p:style>
          <a:lnRef idx="1">
            <a:schemeClr val="accent1"/>
          </a:lnRef>
          <a:fillRef idx="0">
            <a:schemeClr val="accent1"/>
          </a:fillRef>
          <a:effectRef idx="0">
            <a:schemeClr val="accent1"/>
          </a:effectRef>
          <a:fontRef idx="minor">
            <a:schemeClr val="tx1"/>
          </a:fontRef>
        </p:style>
      </p:cxnSp>
      <p:sp>
        <p:nvSpPr>
          <p:cNvPr id="63" name="Text Box 22">
            <a:extLst>
              <a:ext uri="{FF2B5EF4-FFF2-40B4-BE49-F238E27FC236}">
                <a16:creationId xmlns:a16="http://schemas.microsoft.com/office/drawing/2014/main" id="{4F527C83-B120-479E-9B92-5BF3289F8039}"/>
              </a:ext>
            </a:extLst>
          </p:cNvPr>
          <p:cNvSpPr txBox="1">
            <a:spLocks noChangeArrowheads="1"/>
          </p:cNvSpPr>
          <p:nvPr/>
        </p:nvSpPr>
        <p:spPr bwMode="auto">
          <a:xfrm>
            <a:off x="6560746" y="5480981"/>
            <a:ext cx="19442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dirty="0">
                <a:latin typeface="+mn-lt"/>
                <a:cs typeface="Times New Roman" panose="02020603050405020304" pitchFamily="18" charset="0"/>
              </a:rPr>
              <a:t>(Top view)</a:t>
            </a:r>
          </a:p>
        </p:txBody>
      </p:sp>
      <p:sp>
        <p:nvSpPr>
          <p:cNvPr id="64" name="コンテンツ プレースホルダー 2">
            <a:extLst>
              <a:ext uri="{FF2B5EF4-FFF2-40B4-BE49-F238E27FC236}">
                <a16:creationId xmlns:a16="http://schemas.microsoft.com/office/drawing/2014/main" id="{71570F2A-D986-4219-9ACF-6D40F602750E}"/>
              </a:ext>
            </a:extLst>
          </p:cNvPr>
          <p:cNvSpPr txBox="1">
            <a:spLocks/>
          </p:cNvSpPr>
          <p:nvPr/>
        </p:nvSpPr>
        <p:spPr>
          <a:xfrm>
            <a:off x="250825" y="1268724"/>
            <a:ext cx="8641103" cy="678209"/>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177800" indent="-177800"/>
            <a:r>
              <a:rPr lang="en-US" altLang="ja-JP" sz="1800" kern="0" dirty="0"/>
              <a:t>Two dimensional pin-on-plate wear test machine was used</a:t>
            </a:r>
            <a:endParaRPr lang="ja-JP" altLang="en-US" sz="1800" kern="0" dirty="0"/>
          </a:p>
        </p:txBody>
      </p:sp>
      <p:pic>
        <p:nvPicPr>
          <p:cNvPr id="3" name="図 2">
            <a:extLst>
              <a:ext uri="{FF2B5EF4-FFF2-40B4-BE49-F238E27FC236}">
                <a16:creationId xmlns:a16="http://schemas.microsoft.com/office/drawing/2014/main" id="{4A755351-D6FF-4694-A5E0-AAC6F88C67FE}"/>
              </a:ext>
            </a:extLst>
          </p:cNvPr>
          <p:cNvPicPr>
            <a:picLocks noChangeAspect="1"/>
          </p:cNvPicPr>
          <p:nvPr/>
        </p:nvPicPr>
        <p:blipFill>
          <a:blip r:embed="rId3"/>
          <a:stretch>
            <a:fillRect/>
          </a:stretch>
        </p:blipFill>
        <p:spPr>
          <a:xfrm>
            <a:off x="6012184" y="2708908"/>
            <a:ext cx="2879744" cy="2875484"/>
          </a:xfrm>
          <a:prstGeom prst="rect">
            <a:avLst/>
          </a:prstGeom>
        </p:spPr>
      </p:pic>
    </p:spTree>
    <p:extLst>
      <p:ext uri="{BB962C8B-B14F-4D97-AF65-F5344CB8AC3E}">
        <p14:creationId xmlns:p14="http://schemas.microsoft.com/office/powerpoint/2010/main" val="1907373480"/>
      </p:ext>
    </p:extLst>
  </p:cSld>
  <p:clrMapOvr>
    <a:masterClrMapping/>
  </p:clrMapOvr>
</p:sld>
</file>

<file path=ppt/theme/theme1.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10835</TotalTime>
  <Words>2756</Words>
  <Application>Microsoft Office PowerPoint</Application>
  <PresentationFormat>画面に合わせる (4:3)</PresentationFormat>
  <Paragraphs>364</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Meiryo UI</vt:lpstr>
      <vt:lpstr>ＭＳ Ｐゴシック</vt:lpstr>
      <vt:lpstr>ＭＳ Ｐ明朝</vt:lpstr>
      <vt:lpstr>ＭＳ ゴシック</vt:lpstr>
      <vt:lpstr>Yu Gothic</vt:lpstr>
      <vt:lpstr>Arial</vt:lpstr>
      <vt:lpstr>Times New Roman</vt:lpstr>
      <vt:lpstr>1_標準デザイン</vt:lpstr>
      <vt:lpstr>Delamination resistance of vitamin E blended and highly cross-linked ultra-high molecular weight polyethylene evaluated by novel accelerated test method</vt:lpstr>
      <vt:lpstr>Delamination</vt:lpstr>
      <vt:lpstr>PowerPoint プレゼンテーション</vt:lpstr>
      <vt:lpstr>PowerPoint プレゼンテーション</vt:lpstr>
      <vt:lpstr>U-shaped motion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Conclusion</vt:lpstr>
      <vt:lpstr>Conclusion and significance</vt:lpstr>
      <vt:lpstr>Thank you for your attention</vt:lpstr>
    </vt:vector>
  </TitlesOfParts>
  <Company>NIHS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微少試験片を用いた 人工関節用UHMWPEの疲労特性評価</dc:title>
  <dc:creator>NIHS</dc:creator>
  <cp:lastModifiedBy>DMD NIHS</cp:lastModifiedBy>
  <cp:revision>601</cp:revision>
  <cp:lastPrinted>2017-10-11T12:19:05Z</cp:lastPrinted>
  <dcterms:created xsi:type="dcterms:W3CDTF">2008-05-13T05:20:37Z</dcterms:created>
  <dcterms:modified xsi:type="dcterms:W3CDTF">2017-10-15T03:27:19Z</dcterms:modified>
</cp:coreProperties>
</file>